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80" r:id="rId3"/>
    <p:sldId id="287" r:id="rId4"/>
    <p:sldId id="260" r:id="rId5"/>
    <p:sldId id="258" r:id="rId6"/>
    <p:sldId id="307" r:id="rId7"/>
    <p:sldId id="306" r:id="rId8"/>
    <p:sldId id="310" r:id="rId9"/>
    <p:sldId id="309" r:id="rId10"/>
    <p:sldId id="325" r:id="rId11"/>
    <p:sldId id="308" r:id="rId12"/>
    <p:sldId id="311" r:id="rId13"/>
    <p:sldId id="326" r:id="rId14"/>
    <p:sldId id="312" r:id="rId15"/>
    <p:sldId id="313" r:id="rId16"/>
    <p:sldId id="327" r:id="rId17"/>
    <p:sldId id="314" r:id="rId18"/>
    <p:sldId id="315" r:id="rId19"/>
    <p:sldId id="328" r:id="rId20"/>
    <p:sldId id="316" r:id="rId21"/>
    <p:sldId id="317" r:id="rId22"/>
    <p:sldId id="329" r:id="rId23"/>
    <p:sldId id="318" r:id="rId24"/>
    <p:sldId id="319" r:id="rId25"/>
    <p:sldId id="320" r:id="rId26"/>
    <p:sldId id="330" r:id="rId27"/>
    <p:sldId id="331" r:id="rId28"/>
    <p:sldId id="321" r:id="rId29"/>
    <p:sldId id="322" r:id="rId30"/>
    <p:sldId id="323" r:id="rId31"/>
    <p:sldId id="324" r:id="rId32"/>
    <p:sldId id="332" r:id="rId33"/>
    <p:sldId id="334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44" autoAdjust="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60239-BD88-454E-B042-45B8EC2E40A6}" type="datetimeFigureOut">
              <a:rPr lang="zh-TW" altLang="en-US" smtClean="0"/>
              <a:t>2024/5/25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819C0-1819-4B86-B544-F34E516A34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8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0453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115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086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781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386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20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04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375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076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117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203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568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3017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002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72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366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402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9807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53000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6085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6966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5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906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69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074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928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43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399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819C0-1819-4B86-B544-F34E516A340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4404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EE802-A34E-9CE9-60E0-6F7A23AC3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CFB4715-AC94-5E65-9082-0E85E9E3E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3042A9-29E6-5B04-7A56-0FF5AC9A0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6F097-BF4F-4F87-BB9E-B26041CFC580}" type="datetimeFigureOut">
              <a:rPr lang="zh-TW" altLang="en-US" smtClean="0"/>
              <a:t>2024/5/25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FD7963-9BBE-8EBB-A54A-B7A16EED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D551BE-A68F-7B08-A5B1-55E853BD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6334-CA5A-40B8-8233-7265A14F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867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31D0BC-73E9-EB1A-BF9C-1E8B1976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7E10B88-7E6A-D2F8-3B8D-286EFF53B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8F8864-46B6-B09E-6881-BED321FE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6F097-BF4F-4F87-BB9E-B26041CFC580}" type="datetimeFigureOut">
              <a:rPr lang="zh-TW" altLang="en-US" smtClean="0"/>
              <a:t>2024/5/25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F9E766-3CE4-92D1-A0E9-D742CE89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954E15-4BD4-5C11-35F3-585402A2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6334-CA5A-40B8-8233-7265A14F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072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2F83717-CE4F-A4D9-5627-D03AF9D8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5D3B63F-973A-72EE-BFB1-11CF3B7B9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AEB26F-4BA1-BBA4-12A2-1DE60538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6F097-BF4F-4F87-BB9E-B26041CFC580}" type="datetimeFigureOut">
              <a:rPr lang="zh-TW" altLang="en-US" smtClean="0"/>
              <a:t>2024/5/25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C08BE1-81AB-D9EC-2E15-2BD2AC362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C22C2E-EB58-B97B-5237-03C71E303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6334-CA5A-40B8-8233-7265A14F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80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0A7E61-CD40-B282-803E-41FD304ED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605BE5-2B8D-A604-949F-6C1F87410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7E417D-A345-B478-1616-D6253C4D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6F097-BF4F-4F87-BB9E-B26041CFC580}" type="datetimeFigureOut">
              <a:rPr lang="zh-TW" altLang="en-US" smtClean="0"/>
              <a:t>2024/5/25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11BD91-81D9-6E8F-E7BB-DFD1230FE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851C2F-D439-BE87-6DEC-39FE2CE6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6334-CA5A-40B8-8233-7265A14F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093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B88CE6-35BE-1C95-B090-8F054882E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34E2F3-1A0A-C7FB-765C-98B027995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BAFF2A-6396-6EDC-044A-23C0C8DD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6F097-BF4F-4F87-BB9E-B26041CFC580}" type="datetimeFigureOut">
              <a:rPr lang="zh-TW" altLang="en-US" smtClean="0"/>
              <a:t>2024/5/25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5E8F7E-ECEE-DC0E-C975-79339D7C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197FCD-D8C0-6ABA-1403-E876861CC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6334-CA5A-40B8-8233-7265A14F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119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575F3B-C4DF-7D1C-6460-93075FCD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62DE60-CB20-5E96-185F-8D6116C4D5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80FF938-2066-B36C-32E4-AEB775CE8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28EFE1-AA81-9C74-56A3-59CC612A0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6F097-BF4F-4F87-BB9E-B26041CFC580}" type="datetimeFigureOut">
              <a:rPr lang="zh-TW" altLang="en-US" smtClean="0"/>
              <a:t>2024/5/25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DA169E1-467D-0CE7-1D9F-5E14EE802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8B8186-ED69-DECC-3E6F-B4459859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6334-CA5A-40B8-8233-7265A14F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29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9F405E-0B57-F47C-E78D-539FF3E3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DACE9F-86D6-19B6-3883-0987387E4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8107231-5452-3308-3933-8E50CE9E6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084CFAA-5D95-5026-BCE9-38BD1D5E2D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5393CF4-1320-F657-2323-665D318CA5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1D31C39-C8BF-2EDA-EA39-6CF48CEA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6F097-BF4F-4F87-BB9E-B26041CFC580}" type="datetimeFigureOut">
              <a:rPr lang="zh-TW" altLang="en-US" smtClean="0"/>
              <a:t>2024/5/25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10389D9-86EA-B923-6ECD-B9CA4A51C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63A422E-A601-2068-8DC0-2D1A6C47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6334-CA5A-40B8-8233-7265A14F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412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F1BEF7-4E82-AFDE-F845-7122915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2390767-3EA0-E114-7D37-96D52F976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6F097-BF4F-4F87-BB9E-B26041CFC580}" type="datetimeFigureOut">
              <a:rPr lang="zh-TW" altLang="en-US" smtClean="0"/>
              <a:t>2024/5/25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09B78AE-ED8F-7FDD-6753-1CE10DBAD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F467E8D-6CEB-1746-BCD3-E82E44FD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6334-CA5A-40B8-8233-7265A14F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5061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CCE96D8-7934-7C42-1DD5-DB29690DC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6F097-BF4F-4F87-BB9E-B26041CFC580}" type="datetimeFigureOut">
              <a:rPr lang="zh-TW" altLang="en-US" smtClean="0"/>
              <a:t>2024/5/25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DD27E1-5669-FB4B-EDAC-A2389377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FF1C24-A4E3-9484-DBD7-647F8F8A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6334-CA5A-40B8-8233-7265A14F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005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5B105-2807-7F87-E2AF-8D371A8D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E3D23D-65BF-F666-C744-8379274AA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14EB87-C9D6-B4E9-8A71-6B28839AF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D29E06-8CA5-E5B5-AB05-4D8707ED0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6F097-BF4F-4F87-BB9E-B26041CFC580}" type="datetimeFigureOut">
              <a:rPr lang="zh-TW" altLang="en-US" smtClean="0"/>
              <a:t>2024/5/25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3A6A1D1-EA75-F62B-BCC8-318C426BD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E07AA4E-B2C8-0B8A-027F-D3A67CE9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6334-CA5A-40B8-8233-7265A14F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35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1B590-BA78-0A7B-0A55-F9A3C062A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26B5ED0-A2FD-0654-32E4-2A8BD873E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F8840F-7540-1418-8D56-8765490ED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1EAC560-4EF1-6FE7-AF8C-4B6FE30FB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6F097-BF4F-4F87-BB9E-B26041CFC580}" type="datetimeFigureOut">
              <a:rPr lang="zh-TW" altLang="en-US" smtClean="0"/>
              <a:t>2024/5/25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9878CB5-55B4-B46F-D79A-FEC3BF84B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81EEB8-71B5-E4D4-5B36-5464F48C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6334-CA5A-40B8-8233-7265A14F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090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0E217B7-91CA-6BB6-96AE-6E1EDBE7E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42FBF2-0A53-69E3-699F-CC022CA78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F125BA-A814-037F-3B14-E3F5AF0123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6F097-BF4F-4F87-BB9E-B26041CFC580}" type="datetimeFigureOut">
              <a:rPr lang="zh-TW" altLang="en-US" smtClean="0"/>
              <a:t>2024/5/25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772A0D-ED72-047B-14B9-D3553471B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9F85EB-9FFB-40A5-FE7E-F300A7BD1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96334-CA5A-40B8-8233-7265A14F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84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477F90-B4E7-E011-5087-8CD7F41C4F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UART_SDRAM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5142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Simulation-</a:t>
            </a:r>
            <a:r>
              <a:rPr lang="en-US" altLang="zh-TW" dirty="0" err="1"/>
              <a:t>sdram_init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AA57013-3832-7D81-46D9-893F05904815}"/>
              </a:ext>
            </a:extLst>
          </p:cNvPr>
          <p:cNvSpPr txBox="1"/>
          <p:nvPr/>
        </p:nvSpPr>
        <p:spPr>
          <a:xfrm>
            <a:off x="163228" y="5422412"/>
            <a:ext cx="1138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In </a:t>
            </a:r>
            <a:r>
              <a:rPr lang="en-US" altLang="zh-TW" dirty="0" err="1">
                <a:solidFill>
                  <a:srgbClr val="FF0000"/>
                </a:solidFill>
              </a:rPr>
              <a:t>sdram</a:t>
            </a:r>
            <a:r>
              <a:rPr lang="en-US" altLang="zh-TW" dirty="0">
                <a:solidFill>
                  <a:srgbClr val="FF0000"/>
                </a:solidFill>
              </a:rPr>
              <a:t>, we also need to using test bench file to simulate, refer to sim code.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>The transcript shows auto refresh 2 time and Load mode register OK.</a:t>
            </a:r>
            <a:br>
              <a:rPr lang="en-US" altLang="zh-TW" dirty="0">
                <a:solidFill>
                  <a:srgbClr val="FF0000"/>
                </a:solidFill>
              </a:rPr>
            </a:b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048D8990-460A-BE7A-8886-30CEF61A1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8" y="3702540"/>
            <a:ext cx="6163535" cy="1705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28D45FB-0EE7-47A3-3414-2E79C6F1E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28" y="1348254"/>
            <a:ext cx="11911638" cy="222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Sdram_auto_refresh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9B2D63-0A5C-616C-A65A-504E2A01B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7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Sdram is using </a:t>
            </a:r>
            <a:r>
              <a:rPr lang="en-US" altLang="zh-TW" sz="2000" dirty="0">
                <a:solidFill>
                  <a:srgbClr val="FF0000"/>
                </a:solidFill>
              </a:rPr>
              <a:t>capacitance to store the high or low level data</a:t>
            </a:r>
            <a:r>
              <a:rPr lang="en-US" altLang="zh-TW" sz="2000" dirty="0"/>
              <a:t> but it will </a:t>
            </a:r>
            <a:r>
              <a:rPr lang="en-US" altLang="zh-TW" sz="2000" dirty="0">
                <a:solidFill>
                  <a:srgbClr val="FF0000"/>
                </a:solidFill>
              </a:rPr>
              <a:t>decay by time</a:t>
            </a:r>
            <a:r>
              <a:rPr lang="en-US" altLang="zh-TW" sz="2000" dirty="0"/>
              <a:t>, so it need to </a:t>
            </a:r>
            <a:r>
              <a:rPr lang="en-US" altLang="zh-TW" sz="2000" dirty="0">
                <a:solidFill>
                  <a:srgbClr val="FF0000"/>
                </a:solidFill>
              </a:rPr>
              <a:t>auto refresh to keep capacitance level is correct</a:t>
            </a:r>
            <a:r>
              <a:rPr lang="en-US" altLang="zh-TW" sz="2000" dirty="0"/>
              <a:t>, refer to data sheet, we knows this sdram have </a:t>
            </a:r>
            <a:r>
              <a:rPr lang="en-US" altLang="zh-TW" sz="2000" dirty="0">
                <a:solidFill>
                  <a:srgbClr val="FF0000"/>
                </a:solidFill>
              </a:rPr>
              <a:t>8192 rows, and refresh of each row interval is 64ms.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ACFC749-AA87-BC28-8828-4BA819D3C5A4}"/>
              </a:ext>
            </a:extLst>
          </p:cNvPr>
          <p:cNvSpPr txBox="1"/>
          <p:nvPr/>
        </p:nvSpPr>
        <p:spPr>
          <a:xfrm>
            <a:off x="6914740" y="4510833"/>
            <a:ext cx="4714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Auto refresh need to be </a:t>
            </a:r>
            <a:r>
              <a:rPr lang="en-US" altLang="zh-TW" dirty="0">
                <a:solidFill>
                  <a:srgbClr val="FF0000"/>
                </a:solidFill>
              </a:rPr>
              <a:t>execute 2 times</a:t>
            </a:r>
            <a:r>
              <a:rPr lang="en-US" altLang="zh-TW" dirty="0"/>
              <a:t>, after </a:t>
            </a:r>
            <a:r>
              <a:rPr lang="en-US" altLang="zh-TW" dirty="0">
                <a:solidFill>
                  <a:srgbClr val="FF0000"/>
                </a:solidFill>
              </a:rPr>
              <a:t>auto refresh end</a:t>
            </a:r>
            <a:r>
              <a:rPr lang="en-US" altLang="zh-TW" dirty="0"/>
              <a:t>, we can </a:t>
            </a:r>
            <a:r>
              <a:rPr lang="en-US" altLang="zh-TW" dirty="0">
                <a:solidFill>
                  <a:srgbClr val="FF0000"/>
                </a:solidFill>
              </a:rPr>
              <a:t>active the </a:t>
            </a:r>
            <a:r>
              <a:rPr lang="en-US" altLang="zh-TW" dirty="0" err="1">
                <a:solidFill>
                  <a:srgbClr val="FF0000"/>
                </a:solidFill>
              </a:rPr>
              <a:t>bank&amp;row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which want </a:t>
            </a:r>
            <a:r>
              <a:rPr lang="en-US" altLang="zh-TW" dirty="0">
                <a:solidFill>
                  <a:srgbClr val="FF0000"/>
                </a:solidFill>
              </a:rPr>
              <a:t>to be write or read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In this module, we need to </a:t>
            </a:r>
            <a:r>
              <a:rPr lang="en-US" altLang="zh-TW" dirty="0">
                <a:solidFill>
                  <a:srgbClr val="FF0000"/>
                </a:solidFill>
              </a:rPr>
              <a:t>implement dotted line section</a:t>
            </a:r>
            <a:r>
              <a:rPr lang="en-US" altLang="zh-TW" dirty="0"/>
              <a:t>.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738E7A3-A2BF-E465-CB01-E3615DA6B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05" y="2400015"/>
            <a:ext cx="5996650" cy="44297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90CDABD-5975-29C3-8216-FFCC7C54304C}"/>
              </a:ext>
            </a:extLst>
          </p:cNvPr>
          <p:cNvSpPr/>
          <p:nvPr/>
        </p:nvSpPr>
        <p:spPr>
          <a:xfrm>
            <a:off x="838200" y="2407920"/>
            <a:ext cx="5135880" cy="445008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7A10109-4AE4-A930-2817-72402B901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260" y="2347167"/>
            <a:ext cx="5224752" cy="183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18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Waveform Graph - </a:t>
            </a:r>
            <a:r>
              <a:rPr lang="en-US" altLang="zh-TW" dirty="0" err="1"/>
              <a:t>Sdram_aref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CEB695-55BA-4C8D-51F2-51891540D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7027"/>
            <a:ext cx="9975298" cy="55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08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Simulation-</a:t>
            </a:r>
            <a:r>
              <a:rPr lang="en-US" altLang="zh-TW" dirty="0" err="1"/>
              <a:t>sdram_aref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AA57013-3832-7D81-46D9-893F05904815}"/>
              </a:ext>
            </a:extLst>
          </p:cNvPr>
          <p:cNvSpPr txBox="1"/>
          <p:nvPr/>
        </p:nvSpPr>
        <p:spPr>
          <a:xfrm>
            <a:off x="163228" y="5422412"/>
            <a:ext cx="1138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In </a:t>
            </a:r>
            <a:r>
              <a:rPr lang="en-US" altLang="zh-TW" dirty="0" err="1">
                <a:solidFill>
                  <a:srgbClr val="FF0000"/>
                </a:solidFill>
              </a:rPr>
              <a:t>sdram</a:t>
            </a:r>
            <a:r>
              <a:rPr lang="en-US" altLang="zh-TW" dirty="0">
                <a:solidFill>
                  <a:srgbClr val="FF0000"/>
                </a:solidFill>
              </a:rPr>
              <a:t>, we also need to using test bench file to simulate.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>The transcript shows auto refresh 2 time OK.</a:t>
            </a:r>
            <a:br>
              <a:rPr lang="en-US" altLang="zh-TW" dirty="0">
                <a:solidFill>
                  <a:srgbClr val="FF0000"/>
                </a:solidFill>
              </a:rPr>
            </a:b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7C2327A-C001-232C-1CC6-0D14C3C5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81" y="4513159"/>
            <a:ext cx="3610479" cy="5906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5C60421-3977-69F6-204A-B68171BF1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90" y="1436968"/>
            <a:ext cx="11857419" cy="246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31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Sdram_write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9B2D63-0A5C-616C-A65A-504E2A01B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7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In this chapter, we set </a:t>
            </a:r>
            <a:r>
              <a:rPr lang="en-US" altLang="zh-TW" sz="2000" dirty="0">
                <a:solidFill>
                  <a:srgbClr val="FF0000"/>
                </a:solidFill>
              </a:rPr>
              <a:t>sdram burst length is full page, </a:t>
            </a:r>
            <a:r>
              <a:rPr lang="en-US" altLang="zh-TW" sz="2000" dirty="0"/>
              <a:t>so wee need to using </a:t>
            </a:r>
            <a:r>
              <a:rPr lang="en-US" altLang="zh-TW" sz="2000" dirty="0">
                <a:solidFill>
                  <a:srgbClr val="FF0000"/>
                </a:solidFill>
              </a:rPr>
              <a:t>burst terminate command to stop the write command</a:t>
            </a:r>
            <a:r>
              <a:rPr lang="en-US" altLang="zh-TW" sz="2000" dirty="0"/>
              <a:t>, and our data &amp; address is from </a:t>
            </a:r>
            <a:r>
              <a:rPr lang="en-US" altLang="zh-TW" sz="2000" dirty="0" err="1"/>
              <a:t>fifo_ctrl</a:t>
            </a:r>
            <a:r>
              <a:rPr lang="en-US" altLang="zh-TW" sz="2000" dirty="0"/>
              <a:t> module, so detail refer to waveform &amp; </a:t>
            </a:r>
            <a:r>
              <a:rPr lang="en-US" altLang="zh-TW" sz="2000" dirty="0" err="1"/>
              <a:t>rtl</a:t>
            </a:r>
            <a:r>
              <a:rPr lang="en-US" altLang="zh-TW" sz="2000" dirty="0"/>
              <a:t> code.</a:t>
            </a:r>
            <a:endParaRPr lang="en-US" altLang="zh-TW" sz="2000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ACFC749-AA87-BC28-8828-4BA819D3C5A4}"/>
              </a:ext>
            </a:extLst>
          </p:cNvPr>
          <p:cNvSpPr txBox="1"/>
          <p:nvPr/>
        </p:nvSpPr>
        <p:spPr>
          <a:xfrm>
            <a:off x="6914740" y="4510833"/>
            <a:ext cx="471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Due to </a:t>
            </a:r>
            <a:r>
              <a:rPr lang="en-US" altLang="zh-TW" dirty="0">
                <a:solidFill>
                  <a:srgbClr val="FF0000"/>
                </a:solidFill>
              </a:rPr>
              <a:t>full page write</a:t>
            </a:r>
            <a:r>
              <a:rPr lang="en-US" altLang="zh-TW" dirty="0"/>
              <a:t>, so it </a:t>
            </a:r>
            <a:r>
              <a:rPr lang="en-US" altLang="zh-TW" dirty="0">
                <a:solidFill>
                  <a:srgbClr val="FF0000"/>
                </a:solidFill>
              </a:rPr>
              <a:t>wouldn’t start auto-pre-charge</a:t>
            </a:r>
            <a:r>
              <a:rPr lang="en-US" altLang="zh-TW" dirty="0"/>
              <a:t> to </a:t>
            </a:r>
            <a:r>
              <a:rPr lang="en-US" altLang="zh-TW" dirty="0">
                <a:solidFill>
                  <a:srgbClr val="FF0000"/>
                </a:solidFill>
              </a:rPr>
              <a:t>deactivate the bank &amp; row</a:t>
            </a:r>
            <a:r>
              <a:rPr lang="en-US" altLang="zh-TW" dirty="0"/>
              <a:t>, so we need to </a:t>
            </a:r>
            <a:r>
              <a:rPr lang="en-US" altLang="zh-TW" dirty="0">
                <a:solidFill>
                  <a:srgbClr val="FF0000"/>
                </a:solidFill>
              </a:rPr>
              <a:t>doing pre-charge command in the end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6E0DF7-C97F-0912-8D4E-EF1227D73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31" y="2333625"/>
            <a:ext cx="5859623" cy="45257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88CA34C-4695-2FEF-6EA4-7224677824A3}"/>
              </a:ext>
            </a:extLst>
          </p:cNvPr>
          <p:cNvSpPr/>
          <p:nvPr/>
        </p:nvSpPr>
        <p:spPr>
          <a:xfrm>
            <a:off x="6404228" y="3595920"/>
            <a:ext cx="379126" cy="253429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EE406B-78D0-2AC8-5C35-E422F40B6C56}"/>
              </a:ext>
            </a:extLst>
          </p:cNvPr>
          <p:cNvSpPr txBox="1"/>
          <p:nvPr/>
        </p:nvSpPr>
        <p:spPr>
          <a:xfrm>
            <a:off x="6172199" y="3384536"/>
            <a:ext cx="1222310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Pre-charge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B8FC0C8-839A-BE23-0ECB-03705973D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383" y="2347167"/>
            <a:ext cx="5118381" cy="191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49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Waveform Graph - </a:t>
            </a:r>
            <a:r>
              <a:rPr lang="en-US" altLang="zh-TW" dirty="0" err="1"/>
              <a:t>Sdram_write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75B4445-56FC-0F23-A814-AF69B4F8011A}"/>
              </a:ext>
            </a:extLst>
          </p:cNvPr>
          <p:cNvSpPr txBox="1"/>
          <p:nvPr/>
        </p:nvSpPr>
        <p:spPr>
          <a:xfrm>
            <a:off x="8472197" y="1866123"/>
            <a:ext cx="4991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High resolution picture refer to folder </a:t>
            </a:r>
            <a:r>
              <a:rPr lang="en-US" altLang="zh-TW" sz="1400" dirty="0" err="1">
                <a:solidFill>
                  <a:srgbClr val="FF0000"/>
                </a:solidFill>
              </a:rPr>
              <a:t>png</a:t>
            </a:r>
            <a:r>
              <a:rPr lang="en-US" altLang="zh-TW" sz="1400" dirty="0">
                <a:solidFill>
                  <a:srgbClr val="FF0000"/>
                </a:solidFill>
              </a:rPr>
              <a:t> file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EFEB48-0635-BDD0-29F7-BBF8B5C9A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08962"/>
            <a:ext cx="7536358" cy="552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68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Simulation-</a:t>
            </a:r>
            <a:r>
              <a:rPr lang="en-US" altLang="zh-TW" dirty="0" err="1"/>
              <a:t>sdram_write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AA57013-3832-7D81-46D9-893F05904815}"/>
              </a:ext>
            </a:extLst>
          </p:cNvPr>
          <p:cNvSpPr txBox="1"/>
          <p:nvPr/>
        </p:nvSpPr>
        <p:spPr>
          <a:xfrm>
            <a:off x="163228" y="6196858"/>
            <a:ext cx="1138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In </a:t>
            </a:r>
            <a:r>
              <a:rPr lang="en-US" altLang="zh-TW" dirty="0" err="1">
                <a:solidFill>
                  <a:srgbClr val="FF0000"/>
                </a:solidFill>
              </a:rPr>
              <a:t>sdram</a:t>
            </a:r>
            <a:r>
              <a:rPr lang="en-US" altLang="zh-TW" dirty="0">
                <a:solidFill>
                  <a:srgbClr val="FF0000"/>
                </a:solidFill>
              </a:rPr>
              <a:t>, we also need to using test bench file to simulate.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>The transcript shows write 1 to 10, 10 data to </a:t>
            </a:r>
            <a:r>
              <a:rPr lang="en-US" altLang="zh-TW" dirty="0" err="1">
                <a:solidFill>
                  <a:srgbClr val="FF0000"/>
                </a:solidFill>
              </a:rPr>
              <a:t>sdram</a:t>
            </a:r>
            <a:r>
              <a:rPr lang="en-US" altLang="zh-TW" dirty="0">
                <a:solidFill>
                  <a:srgbClr val="FF0000"/>
                </a:solidFill>
              </a:rPr>
              <a:t> is OK.</a:t>
            </a:r>
            <a:br>
              <a:rPr lang="en-US" altLang="zh-TW" dirty="0">
                <a:solidFill>
                  <a:srgbClr val="FF0000"/>
                </a:solidFill>
              </a:rPr>
            </a:b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4CC7F8-2B98-6CBC-7C26-192380839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79" y="4294715"/>
            <a:ext cx="6058210" cy="1958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BDAA767-1B75-FB86-F04B-B8D0A2A3F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24" y="1277043"/>
            <a:ext cx="11566849" cy="296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63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Sdram_read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9B2D63-0A5C-616C-A65A-504E2A01B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7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In this chapter, we use the </a:t>
            </a:r>
            <a:r>
              <a:rPr lang="en-US" altLang="zh-TW" sz="2000" dirty="0" err="1">
                <a:solidFill>
                  <a:srgbClr val="FF0000"/>
                </a:solidFill>
              </a:rPr>
              <a:t>cas</a:t>
            </a:r>
            <a:r>
              <a:rPr lang="en-US" altLang="zh-TW" sz="2000" dirty="0">
                <a:solidFill>
                  <a:srgbClr val="FF0000"/>
                </a:solidFill>
              </a:rPr>
              <a:t> latency 3</a:t>
            </a:r>
            <a:r>
              <a:rPr lang="en-US" altLang="zh-TW" sz="2000" dirty="0"/>
              <a:t>, and we want to </a:t>
            </a:r>
            <a:r>
              <a:rPr lang="en-US" altLang="zh-TW" sz="2000" dirty="0">
                <a:solidFill>
                  <a:srgbClr val="FF0000"/>
                </a:solidFill>
              </a:rPr>
              <a:t>read 10 data</a:t>
            </a:r>
            <a:r>
              <a:rPr lang="en-US" altLang="zh-TW" sz="2000" dirty="0"/>
              <a:t>, so according timing, we need to </a:t>
            </a:r>
            <a:r>
              <a:rPr lang="en-US" altLang="zh-TW" sz="2000" dirty="0">
                <a:solidFill>
                  <a:srgbClr val="FF0000"/>
                </a:solidFill>
              </a:rPr>
              <a:t>execute terminate command after read command have been executed 10 clocks</a:t>
            </a:r>
            <a:r>
              <a:rPr lang="en-US" altLang="zh-TW" sz="2000" dirty="0"/>
              <a:t>, and read from sdram data should be send to </a:t>
            </a:r>
            <a:r>
              <a:rPr lang="en-US" altLang="zh-TW" sz="2000" dirty="0" err="1"/>
              <a:t>fifo_ctrl</a:t>
            </a:r>
            <a:r>
              <a:rPr lang="en-US" altLang="zh-TW" sz="2000" dirty="0"/>
              <a:t> module, detail refer to waveform.</a:t>
            </a:r>
            <a:endParaRPr lang="en-US" altLang="zh-TW" sz="2000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ACFC749-AA87-BC28-8828-4BA819D3C5A4}"/>
              </a:ext>
            </a:extLst>
          </p:cNvPr>
          <p:cNvSpPr txBox="1"/>
          <p:nvPr/>
        </p:nvSpPr>
        <p:spPr>
          <a:xfrm>
            <a:off x="6914740" y="4510833"/>
            <a:ext cx="471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Due to </a:t>
            </a:r>
            <a:r>
              <a:rPr lang="en-US" altLang="zh-TW" dirty="0">
                <a:solidFill>
                  <a:srgbClr val="FF0000"/>
                </a:solidFill>
              </a:rPr>
              <a:t>read</a:t>
            </a:r>
            <a:r>
              <a:rPr lang="en-US" altLang="zh-TW" dirty="0"/>
              <a:t>, so it </a:t>
            </a:r>
            <a:r>
              <a:rPr lang="en-US" altLang="zh-TW" dirty="0">
                <a:solidFill>
                  <a:srgbClr val="FF0000"/>
                </a:solidFill>
              </a:rPr>
              <a:t>wouldn’t start auto-pre-charge</a:t>
            </a:r>
            <a:r>
              <a:rPr lang="en-US" altLang="zh-TW" dirty="0"/>
              <a:t> to </a:t>
            </a:r>
            <a:r>
              <a:rPr lang="en-US" altLang="zh-TW" dirty="0">
                <a:solidFill>
                  <a:srgbClr val="FF0000"/>
                </a:solidFill>
              </a:rPr>
              <a:t>deactivate the bank &amp; row</a:t>
            </a:r>
            <a:r>
              <a:rPr lang="en-US" altLang="zh-TW" dirty="0"/>
              <a:t>, so we need to </a:t>
            </a:r>
            <a:r>
              <a:rPr lang="en-US" altLang="zh-TW" dirty="0">
                <a:solidFill>
                  <a:srgbClr val="FF0000"/>
                </a:solidFill>
              </a:rPr>
              <a:t>doing pre-charge command in the end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26D4E5C-BC2F-2D0A-F4F0-03431877F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62" y="2483366"/>
            <a:ext cx="5906765" cy="437463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88CA34C-4695-2FEF-6EA4-7224677824A3}"/>
              </a:ext>
            </a:extLst>
          </p:cNvPr>
          <p:cNvSpPr/>
          <p:nvPr/>
        </p:nvSpPr>
        <p:spPr>
          <a:xfrm>
            <a:off x="6404228" y="3595920"/>
            <a:ext cx="379126" cy="253429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EE406B-78D0-2AC8-5C35-E422F40B6C56}"/>
              </a:ext>
            </a:extLst>
          </p:cNvPr>
          <p:cNvSpPr txBox="1"/>
          <p:nvPr/>
        </p:nvSpPr>
        <p:spPr>
          <a:xfrm>
            <a:off x="6172199" y="3384536"/>
            <a:ext cx="1222310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Pre-charge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778E487-AF1E-C17C-3C68-574FC127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246" y="2487611"/>
            <a:ext cx="4931423" cy="182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84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Waveform Graph - </a:t>
            </a:r>
            <a:r>
              <a:rPr lang="en-US" altLang="zh-TW" dirty="0" err="1"/>
              <a:t>Sdram_read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326FA3-28A5-F1B5-749F-B4E3BFA2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49" y="1324814"/>
            <a:ext cx="7793341" cy="551439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148CDC0-702A-278D-2AF2-D0F29B7CBFEF}"/>
              </a:ext>
            </a:extLst>
          </p:cNvPr>
          <p:cNvSpPr txBox="1"/>
          <p:nvPr/>
        </p:nvSpPr>
        <p:spPr>
          <a:xfrm>
            <a:off x="8472197" y="1866123"/>
            <a:ext cx="4991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High resolution picture refer to folder </a:t>
            </a:r>
            <a:r>
              <a:rPr lang="en-US" altLang="zh-TW" sz="1400" dirty="0" err="1">
                <a:solidFill>
                  <a:srgbClr val="FF0000"/>
                </a:solidFill>
              </a:rPr>
              <a:t>png</a:t>
            </a:r>
            <a:r>
              <a:rPr lang="en-US" altLang="zh-TW" sz="1400" dirty="0">
                <a:solidFill>
                  <a:srgbClr val="FF0000"/>
                </a:solidFill>
              </a:rPr>
              <a:t> file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406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Simulation-</a:t>
            </a:r>
            <a:r>
              <a:rPr lang="en-US" altLang="zh-TW" dirty="0" err="1"/>
              <a:t>sdram_read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AA57013-3832-7D81-46D9-893F05904815}"/>
              </a:ext>
            </a:extLst>
          </p:cNvPr>
          <p:cNvSpPr txBox="1"/>
          <p:nvPr/>
        </p:nvSpPr>
        <p:spPr>
          <a:xfrm>
            <a:off x="163228" y="6271494"/>
            <a:ext cx="1138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In </a:t>
            </a:r>
            <a:r>
              <a:rPr lang="en-US" altLang="zh-TW" dirty="0" err="1">
                <a:solidFill>
                  <a:srgbClr val="FF0000"/>
                </a:solidFill>
              </a:rPr>
              <a:t>sdram</a:t>
            </a:r>
            <a:r>
              <a:rPr lang="en-US" altLang="zh-TW" dirty="0">
                <a:solidFill>
                  <a:srgbClr val="FF0000"/>
                </a:solidFill>
              </a:rPr>
              <a:t>, we also need to using test bench file to simulate.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>The transcript shows auto refresh 2 time OK.</a:t>
            </a:r>
            <a:br>
              <a:rPr lang="en-US" altLang="zh-TW" dirty="0">
                <a:solidFill>
                  <a:srgbClr val="FF0000"/>
                </a:solidFill>
              </a:rPr>
            </a:b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1FEE660-AB32-93E1-C538-C622FCA53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8" y="4470006"/>
            <a:ext cx="6002617" cy="1748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32A1276-9EFF-8EF8-52A6-28803AD1A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83" y="1296318"/>
            <a:ext cx="11353800" cy="305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60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9B2D63-0A5C-616C-A65A-504E2A01B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968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SDRAM, </a:t>
            </a:r>
            <a:r>
              <a:rPr lang="en-US" altLang="zh-TW" sz="2000" dirty="0">
                <a:solidFill>
                  <a:srgbClr val="FF0000"/>
                </a:solidFill>
              </a:rPr>
              <a:t>Synchronous Dynamic Radom Access</a:t>
            </a:r>
            <a:r>
              <a:rPr lang="en-US" altLang="zh-TW" sz="2000" dirty="0"/>
              <a:t>, in this chapter we will introduce SDRAM briefly and using </a:t>
            </a:r>
            <a:r>
              <a:rPr lang="en-US" altLang="zh-TW" sz="2000" dirty="0" err="1"/>
              <a:t>uart</a:t>
            </a:r>
            <a:r>
              <a:rPr lang="en-US" altLang="zh-TW" sz="2000" dirty="0"/>
              <a:t> &amp; sdram to build a project.</a:t>
            </a:r>
          </a:p>
          <a:p>
            <a:r>
              <a:rPr lang="en-US" altLang="zh-TW" sz="2000" dirty="0"/>
              <a:t>SDRAM is a memory can store a lot of data, and it’s feature like </a:t>
            </a:r>
            <a:r>
              <a:rPr lang="en-US" altLang="zh-TW" sz="2000" dirty="0">
                <a:solidFill>
                  <a:srgbClr val="FF0000"/>
                </a:solidFill>
              </a:rPr>
              <a:t>synchronou</a:t>
            </a:r>
            <a:r>
              <a:rPr lang="en-US" altLang="zh-TW" sz="2000" dirty="0"/>
              <a:t>s: working frequency is same as FPGA, </a:t>
            </a:r>
            <a:r>
              <a:rPr lang="en-US" altLang="zh-TW" sz="2000" dirty="0">
                <a:solidFill>
                  <a:srgbClr val="FF0000"/>
                </a:solidFill>
              </a:rPr>
              <a:t>dynamic: </a:t>
            </a:r>
            <a:r>
              <a:rPr lang="en-US" altLang="zh-TW" sz="2000" dirty="0"/>
              <a:t>need to charge to make data wouldn’t lose, </a:t>
            </a:r>
            <a:r>
              <a:rPr lang="en-US" altLang="zh-TW" sz="2000" dirty="0">
                <a:solidFill>
                  <a:srgbClr val="FF0000"/>
                </a:solidFill>
              </a:rPr>
              <a:t>random:</a:t>
            </a:r>
            <a:r>
              <a:rPr lang="en-US" altLang="zh-TW" sz="2000" dirty="0"/>
              <a:t> give the specific address and write or read the data in specific storage unit.</a:t>
            </a:r>
          </a:p>
          <a:p>
            <a:r>
              <a:rPr lang="en-US" altLang="zh-TW" sz="2000" dirty="0"/>
              <a:t>In this FPGA, use the </a:t>
            </a:r>
            <a:r>
              <a:rPr lang="en-US" altLang="zh-TW" sz="2000" dirty="0">
                <a:solidFill>
                  <a:srgbClr val="FF0000"/>
                </a:solidFill>
              </a:rPr>
              <a:t>4 Meg x 16 x 4 bank </a:t>
            </a:r>
            <a:r>
              <a:rPr lang="en-US" altLang="zh-TW" sz="2000" dirty="0"/>
              <a:t>sdram, means it have </a:t>
            </a:r>
            <a:r>
              <a:rPr lang="en-US" altLang="zh-TW" sz="2000" dirty="0">
                <a:solidFill>
                  <a:srgbClr val="FF0000"/>
                </a:solidFill>
              </a:rPr>
              <a:t>4 bank</a:t>
            </a:r>
            <a:r>
              <a:rPr lang="en-US" altLang="zh-TW" sz="2000" dirty="0"/>
              <a:t>, each bank have </a:t>
            </a:r>
            <a:r>
              <a:rPr lang="en-US" altLang="zh-TW" sz="2000" dirty="0">
                <a:solidFill>
                  <a:srgbClr val="FF0000"/>
                </a:solidFill>
              </a:rPr>
              <a:t>4 mega storage unit</a:t>
            </a:r>
            <a:r>
              <a:rPr lang="en-US" altLang="zh-TW" sz="2000" dirty="0"/>
              <a:t>, and </a:t>
            </a:r>
            <a:r>
              <a:rPr lang="en-US" altLang="zh-TW" sz="2000" dirty="0">
                <a:solidFill>
                  <a:srgbClr val="FF0000"/>
                </a:solidFill>
              </a:rPr>
              <a:t>1 unit can store 16 bit width data</a:t>
            </a:r>
            <a:r>
              <a:rPr lang="en-US" altLang="zh-TW" sz="2000" dirty="0"/>
              <a:t>.</a:t>
            </a:r>
          </a:p>
          <a:p>
            <a:r>
              <a:rPr lang="en-US" altLang="zh-TW" sz="2000" dirty="0"/>
              <a:t>Refer to below table, we also know the </a:t>
            </a:r>
            <a:r>
              <a:rPr lang="en-US" altLang="zh-TW" sz="2000" dirty="0">
                <a:solidFill>
                  <a:srgbClr val="FF0000"/>
                </a:solidFill>
              </a:rPr>
              <a:t>address of row is 8K, address of column is 512</a:t>
            </a:r>
            <a:r>
              <a:rPr lang="en-US" altLang="zh-TW" sz="2000" dirty="0"/>
              <a:t>, if we want to </a:t>
            </a:r>
            <a:r>
              <a:rPr lang="en-US" altLang="zh-TW" sz="2000" dirty="0">
                <a:solidFill>
                  <a:srgbClr val="FF0000"/>
                </a:solidFill>
              </a:rPr>
              <a:t>read &amp; write </a:t>
            </a:r>
            <a:r>
              <a:rPr lang="en-US" altLang="zh-TW" sz="2000" dirty="0"/>
              <a:t>sdram, we need to using the </a:t>
            </a:r>
            <a:r>
              <a:rPr lang="en-US" altLang="zh-TW" sz="2000" dirty="0">
                <a:solidFill>
                  <a:srgbClr val="FF0000"/>
                </a:solidFill>
              </a:rPr>
              <a:t>bank address, row address and column address </a:t>
            </a:r>
            <a:r>
              <a:rPr lang="en-US" altLang="zh-TW" sz="2000" dirty="0"/>
              <a:t>to find the correct storage position.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B500B06-F4FF-191D-E65B-87B51EB51B03}"/>
              </a:ext>
            </a:extLst>
          </p:cNvPr>
          <p:cNvGrpSpPr/>
          <p:nvPr/>
        </p:nvGrpSpPr>
        <p:grpSpPr>
          <a:xfrm>
            <a:off x="1076611" y="5057194"/>
            <a:ext cx="5139133" cy="1734263"/>
            <a:chOff x="115077" y="3517640"/>
            <a:chExt cx="6730482" cy="22712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A0F33C8-AC6B-AE71-4EC4-DE4A1E598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985" t="19176"/>
            <a:stretch/>
          </p:blipFill>
          <p:spPr>
            <a:xfrm>
              <a:off x="4161453" y="3517640"/>
              <a:ext cx="2684106" cy="2271283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8AF8048-C775-B760-A460-BF1AE9BD9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176" r="65587"/>
            <a:stretch/>
          </p:blipFill>
          <p:spPr>
            <a:xfrm>
              <a:off x="115077" y="3517641"/>
              <a:ext cx="4195666" cy="2271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1593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Sdram_arbit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9B2D63-0A5C-616C-A65A-504E2A01B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7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In this chapter, we need to generate the </a:t>
            </a:r>
            <a:r>
              <a:rPr lang="en-US" altLang="zh-TW" sz="2000" dirty="0" err="1"/>
              <a:t>sdram_arbit</a:t>
            </a:r>
            <a:r>
              <a:rPr lang="en-US" altLang="zh-TW" sz="2000" dirty="0"/>
              <a:t> to </a:t>
            </a:r>
            <a:r>
              <a:rPr lang="en-US" altLang="zh-TW" sz="2000" dirty="0">
                <a:solidFill>
                  <a:srgbClr val="FF0000"/>
                </a:solidFill>
              </a:rPr>
              <a:t>judge the auto-refresh, write and read operation which should be execute at time</a:t>
            </a:r>
            <a:r>
              <a:rPr lang="en-US" altLang="zh-TW" sz="2000" dirty="0"/>
              <a:t>, below is state about </a:t>
            </a:r>
            <a:r>
              <a:rPr lang="en-US" altLang="zh-TW" sz="2000" dirty="0" err="1"/>
              <a:t>sdram_arbit</a:t>
            </a:r>
            <a:r>
              <a:rPr lang="en-US" altLang="zh-TW" sz="2000" dirty="0"/>
              <a:t> module.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ACFC749-AA87-BC28-8828-4BA819D3C5A4}"/>
              </a:ext>
            </a:extLst>
          </p:cNvPr>
          <p:cNvSpPr txBox="1"/>
          <p:nvPr/>
        </p:nvSpPr>
        <p:spPr>
          <a:xfrm>
            <a:off x="5658488" y="5535558"/>
            <a:ext cx="471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After initial, we should judge the which operation should be execute, and the command priority is </a:t>
            </a:r>
            <a:r>
              <a:rPr lang="en-US" altLang="zh-TW" dirty="0">
                <a:solidFill>
                  <a:srgbClr val="FF0000"/>
                </a:solidFill>
              </a:rPr>
              <a:t>auto-refresh &gt; write &gt; read</a:t>
            </a:r>
            <a:r>
              <a:rPr lang="en-US" altLang="zh-TW" dirty="0"/>
              <a:t>.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2AA8F77-56C9-FBB5-AF96-0EA6E8126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45" y="2068915"/>
            <a:ext cx="4263998" cy="475176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2393C47-13A1-A74D-F106-4F74ADC19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6239"/>
            <a:ext cx="3486539" cy="32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95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Waveform Graph - </a:t>
            </a:r>
            <a:r>
              <a:rPr lang="en-US" altLang="zh-TW" dirty="0" err="1"/>
              <a:t>Sdram_arbit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48CDC0-702A-278D-2AF2-D0F29B7CBFEF}"/>
              </a:ext>
            </a:extLst>
          </p:cNvPr>
          <p:cNvSpPr txBox="1"/>
          <p:nvPr/>
        </p:nvSpPr>
        <p:spPr>
          <a:xfrm>
            <a:off x="8472197" y="1866123"/>
            <a:ext cx="4991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High resolution picture refer to folder </a:t>
            </a:r>
            <a:r>
              <a:rPr lang="en-US" altLang="zh-TW" sz="1400" dirty="0" err="1">
                <a:solidFill>
                  <a:srgbClr val="FF0000"/>
                </a:solidFill>
              </a:rPr>
              <a:t>png</a:t>
            </a:r>
            <a:r>
              <a:rPr lang="en-US" altLang="zh-TW" sz="1400" dirty="0">
                <a:solidFill>
                  <a:srgbClr val="FF0000"/>
                </a:solidFill>
              </a:rPr>
              <a:t> file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BB8EE7-F3B6-8C33-5AED-7C4835988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6452"/>
            <a:ext cx="6952771" cy="552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23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Simulation-</a:t>
            </a:r>
            <a:r>
              <a:rPr lang="en-US" altLang="zh-TW" dirty="0" err="1"/>
              <a:t>sdram_ctrl_arbit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AA57013-3832-7D81-46D9-893F05904815}"/>
              </a:ext>
            </a:extLst>
          </p:cNvPr>
          <p:cNvSpPr txBox="1"/>
          <p:nvPr/>
        </p:nvSpPr>
        <p:spPr>
          <a:xfrm>
            <a:off x="5298371" y="3185841"/>
            <a:ext cx="6055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Due to </a:t>
            </a:r>
            <a:r>
              <a:rPr lang="en-US" altLang="zh-TW" dirty="0" err="1">
                <a:solidFill>
                  <a:srgbClr val="FF0000"/>
                </a:solidFill>
              </a:rPr>
              <a:t>arbit</a:t>
            </a:r>
            <a:r>
              <a:rPr lang="en-US" altLang="zh-TW" dirty="0">
                <a:solidFill>
                  <a:srgbClr val="FF0000"/>
                </a:solidFill>
              </a:rPr>
              <a:t> module variables are too much, so just check the state change is correct, and refer to transcript, </a:t>
            </a:r>
            <a:r>
              <a:rPr lang="en-US" altLang="zh-TW" dirty="0" err="1">
                <a:solidFill>
                  <a:srgbClr val="FF0000"/>
                </a:solidFill>
              </a:rPr>
              <a:t>arbit</a:t>
            </a:r>
            <a:r>
              <a:rPr lang="en-US" altLang="zh-TW" dirty="0">
                <a:solidFill>
                  <a:srgbClr val="FF0000"/>
                </a:solidFill>
              </a:rPr>
              <a:t> is match our testbench.</a:t>
            </a:r>
            <a:br>
              <a:rPr lang="en-US" altLang="zh-TW" dirty="0">
                <a:solidFill>
                  <a:srgbClr val="FF0000"/>
                </a:solidFill>
              </a:rPr>
            </a:b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66270A-4104-7893-CEF1-4DA117A70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30" y="2939143"/>
            <a:ext cx="4315273" cy="3918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CF9270-D3D9-EB65-1ADB-1C97F6525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30" y="1514987"/>
            <a:ext cx="9943321" cy="123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07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Sdram_fifo_ctrl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9B2D63-0A5C-616C-A65A-504E2A01B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7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In this chapter, we need to generate the </a:t>
            </a:r>
            <a:r>
              <a:rPr lang="en-US" altLang="zh-TW" sz="2000" dirty="0">
                <a:solidFill>
                  <a:srgbClr val="FF0000"/>
                </a:solidFill>
              </a:rPr>
              <a:t>fifo_ctrl module</a:t>
            </a:r>
            <a:r>
              <a:rPr lang="en-US" altLang="zh-TW" sz="2000" dirty="0"/>
              <a:t> to </a:t>
            </a:r>
            <a:r>
              <a:rPr lang="en-US" altLang="zh-TW" sz="2000" dirty="0">
                <a:solidFill>
                  <a:srgbClr val="FF0000"/>
                </a:solidFill>
              </a:rPr>
              <a:t>receive data from </a:t>
            </a:r>
            <a:r>
              <a:rPr lang="en-US" altLang="zh-TW" sz="2000" dirty="0" err="1">
                <a:solidFill>
                  <a:srgbClr val="FF0000"/>
                </a:solidFill>
              </a:rPr>
              <a:t>rx_module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/>
              <a:t>and </a:t>
            </a:r>
            <a:r>
              <a:rPr lang="en-US" altLang="zh-TW" sz="2000" dirty="0">
                <a:solidFill>
                  <a:srgbClr val="FF0000"/>
                </a:solidFill>
              </a:rPr>
              <a:t>store in wr_fifo </a:t>
            </a:r>
            <a:r>
              <a:rPr lang="en-US" altLang="zh-TW" sz="2000" dirty="0"/>
              <a:t>then </a:t>
            </a:r>
            <a:r>
              <a:rPr lang="en-US" altLang="zh-TW" sz="2000" dirty="0">
                <a:solidFill>
                  <a:srgbClr val="FF0000"/>
                </a:solidFill>
              </a:rPr>
              <a:t>send wr_req &amp; rd_req to sdram_arbit</a:t>
            </a:r>
            <a:r>
              <a:rPr lang="en-US" altLang="zh-TW" sz="2000" dirty="0"/>
              <a:t>, write data to sdram and read data from sdram, </a:t>
            </a:r>
            <a:r>
              <a:rPr lang="en-US" altLang="zh-TW" sz="2000" dirty="0">
                <a:solidFill>
                  <a:srgbClr val="FF0000"/>
                </a:solidFill>
              </a:rPr>
              <a:t>read data will store in rd_fifo</a:t>
            </a:r>
            <a:r>
              <a:rPr lang="en-US" altLang="zh-TW" sz="2000" dirty="0"/>
              <a:t>, final </a:t>
            </a:r>
            <a:r>
              <a:rPr lang="en-US" altLang="zh-TW" sz="2000" dirty="0">
                <a:solidFill>
                  <a:srgbClr val="FF0000"/>
                </a:solidFill>
              </a:rPr>
              <a:t>send data to </a:t>
            </a:r>
            <a:r>
              <a:rPr lang="en-US" altLang="zh-TW" sz="2000" dirty="0" err="1">
                <a:solidFill>
                  <a:srgbClr val="FF0000"/>
                </a:solidFill>
              </a:rPr>
              <a:t>reading_fifo</a:t>
            </a:r>
            <a:r>
              <a:rPr lang="en-US" altLang="zh-TW" sz="2000" dirty="0"/>
              <a:t>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ACFC749-AA87-BC28-8828-4BA819D3C5A4}"/>
              </a:ext>
            </a:extLst>
          </p:cNvPr>
          <p:cNvSpPr txBox="1"/>
          <p:nvPr/>
        </p:nvSpPr>
        <p:spPr>
          <a:xfrm>
            <a:off x="7123394" y="5535558"/>
            <a:ext cx="471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Inner fifo is </a:t>
            </a:r>
            <a:r>
              <a:rPr lang="en-US" altLang="zh-TW" dirty="0">
                <a:solidFill>
                  <a:srgbClr val="FF0000"/>
                </a:solidFill>
              </a:rPr>
              <a:t>asynchronous fifo</a:t>
            </a:r>
            <a:r>
              <a:rPr lang="en-US" altLang="zh-TW" dirty="0"/>
              <a:t>, setting please refer to quartus project ip_core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A1FB75A-82A1-792C-190F-06B4C27E5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12" y="2386644"/>
            <a:ext cx="3724125" cy="3148914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BCD23934-31E4-C841-672D-37D97239E334}"/>
              </a:ext>
            </a:extLst>
          </p:cNvPr>
          <p:cNvGrpSpPr/>
          <p:nvPr/>
        </p:nvGrpSpPr>
        <p:grpSpPr>
          <a:xfrm>
            <a:off x="-23430" y="2571807"/>
            <a:ext cx="7286649" cy="3571478"/>
            <a:chOff x="-23430" y="2403849"/>
            <a:chExt cx="7286649" cy="3571478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2CC3EBE6-6C14-7C84-04EB-26ED4E580156}"/>
                </a:ext>
              </a:extLst>
            </p:cNvPr>
            <p:cNvSpPr/>
            <p:nvPr/>
          </p:nvSpPr>
          <p:spPr>
            <a:xfrm>
              <a:off x="838200" y="2768633"/>
              <a:ext cx="821094" cy="4058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Rx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326F5AF0-8D66-9DDB-183E-A7EB2C491AEB}"/>
                </a:ext>
              </a:extLst>
            </p:cNvPr>
            <p:cNvSpPr/>
            <p:nvPr/>
          </p:nvSpPr>
          <p:spPr>
            <a:xfrm>
              <a:off x="2387290" y="2641390"/>
              <a:ext cx="1158551" cy="6603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Fifo_ctrl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(wr_fifo)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FE2B6BF6-C399-DC85-78D6-E2EF50BA9E54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1659294" y="2971574"/>
              <a:ext cx="72799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1047A46-D84D-3C17-6997-21352BE1BD6D}"/>
                </a:ext>
              </a:extLst>
            </p:cNvPr>
            <p:cNvSpPr txBox="1"/>
            <p:nvPr/>
          </p:nvSpPr>
          <p:spPr>
            <a:xfrm>
              <a:off x="1168052" y="2403849"/>
              <a:ext cx="165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Transfer data &amp; pi_flag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7E5433DA-9AA4-1F1D-D07A-4DC3BE70877B}"/>
                </a:ext>
              </a:extLst>
            </p:cNvPr>
            <p:cNvSpPr/>
            <p:nvPr/>
          </p:nvSpPr>
          <p:spPr>
            <a:xfrm>
              <a:off x="4263909" y="2641390"/>
              <a:ext cx="1158551" cy="6603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Fifo_ctrl</a:t>
              </a:r>
            </a:p>
          </p:txBody>
        </p: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F5CDD267-1B0C-ED44-C735-F9235F05516F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3545841" y="2971574"/>
              <a:ext cx="718068" cy="28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C6CA0167-D55F-10EC-7CA7-180B55F7CB4A}"/>
                </a:ext>
              </a:extLst>
            </p:cNvPr>
            <p:cNvSpPr txBox="1"/>
            <p:nvPr/>
          </p:nvSpPr>
          <p:spPr>
            <a:xfrm>
              <a:off x="3032595" y="2403849"/>
              <a:ext cx="165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Data written to wr_fifo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A610783F-660F-E27C-29A1-B5C5F1DA3E53}"/>
                </a:ext>
              </a:extLst>
            </p:cNvPr>
            <p:cNvSpPr/>
            <p:nvPr/>
          </p:nvSpPr>
          <p:spPr>
            <a:xfrm>
              <a:off x="4263909" y="3539298"/>
              <a:ext cx="1158551" cy="66036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Sdram</a:t>
              </a:r>
              <a:br>
                <a:rPr lang="en-US" altLang="zh-TW" dirty="0">
                  <a:solidFill>
                    <a:schemeClr val="tx1"/>
                  </a:solidFill>
                </a:rPr>
              </a:br>
              <a:r>
                <a:rPr lang="en-US" altLang="zh-TW" dirty="0" err="1">
                  <a:solidFill>
                    <a:schemeClr val="tx1"/>
                  </a:solidFill>
                </a:rPr>
                <a:t>arbit</a:t>
              </a:r>
              <a:endParaRPr lang="en-US" altLang="zh-TW" dirty="0">
                <a:solidFill>
                  <a:schemeClr val="tx1"/>
                </a:solidFill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FE4012C-E110-CAAA-7DCE-FDDA14C3F9E1}"/>
                </a:ext>
              </a:extLst>
            </p:cNvPr>
            <p:cNvSpPr txBox="1"/>
            <p:nvPr/>
          </p:nvSpPr>
          <p:spPr>
            <a:xfrm>
              <a:off x="5611203" y="3313092"/>
              <a:ext cx="165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Send wr_req to </a:t>
              </a:r>
              <a:r>
                <a:rPr lang="en-US" altLang="zh-TW" sz="1200" dirty="0" err="1">
                  <a:solidFill>
                    <a:srgbClr val="FF0000"/>
                  </a:solidFill>
                </a:rPr>
                <a:t>arbit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28" name="接點: 肘形 27">
              <a:extLst>
                <a:ext uri="{FF2B5EF4-FFF2-40B4-BE49-F238E27FC236}">
                  <a16:creationId xmlns:a16="http://schemas.microsoft.com/office/drawing/2014/main" id="{EAC29266-E6A7-B632-9094-D9EF52466EC2}"/>
                </a:ext>
              </a:extLst>
            </p:cNvPr>
            <p:cNvCxnSpPr>
              <a:stCxn id="20" idx="3"/>
              <a:endCxn id="25" idx="3"/>
            </p:cNvCxnSpPr>
            <p:nvPr/>
          </p:nvCxnSpPr>
          <p:spPr>
            <a:xfrm>
              <a:off x="5422460" y="2971574"/>
              <a:ext cx="12700" cy="897908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1F42A2B6-CCCA-913E-A72F-95C151C5A9A5}"/>
                </a:ext>
              </a:extLst>
            </p:cNvPr>
            <p:cNvSpPr/>
            <p:nvPr/>
          </p:nvSpPr>
          <p:spPr>
            <a:xfrm>
              <a:off x="2387289" y="3539298"/>
              <a:ext cx="1158551" cy="6603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Sdram</a:t>
              </a:r>
              <a:br>
                <a:rPr lang="en-US" altLang="zh-TW" dirty="0">
                  <a:solidFill>
                    <a:schemeClr val="tx1"/>
                  </a:solidFill>
                </a:rPr>
              </a:br>
              <a:r>
                <a:rPr lang="en-US" altLang="zh-TW" dirty="0">
                  <a:solidFill>
                    <a:schemeClr val="tx1"/>
                  </a:solidFill>
                </a:rPr>
                <a:t>write</a:t>
              </a:r>
            </a:p>
          </p:txBody>
        </p: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E7D0473A-4AE5-16A5-7B9B-2E4BCCC02E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5841" y="3875607"/>
              <a:ext cx="718068" cy="282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970CD3AE-DC46-FE17-B27F-E628366CBE22}"/>
                </a:ext>
              </a:extLst>
            </p:cNvPr>
            <p:cNvSpPr txBox="1"/>
            <p:nvPr/>
          </p:nvSpPr>
          <p:spPr>
            <a:xfrm>
              <a:off x="2749130" y="3280602"/>
              <a:ext cx="296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Start sdram write (data from fifi_ctrl_wr_fifo)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B2B60575-2AA5-06A0-8EE9-6F0570BA0CE4}"/>
                </a:ext>
              </a:extLst>
            </p:cNvPr>
            <p:cNvSpPr/>
            <p:nvPr/>
          </p:nvSpPr>
          <p:spPr>
            <a:xfrm>
              <a:off x="664736" y="3539298"/>
              <a:ext cx="1158551" cy="6603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Fifo_ctrl</a:t>
              </a:r>
            </a:p>
          </p:txBody>
        </p: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3696CF77-7C01-8333-AD39-F761E236D4BD}"/>
                </a:ext>
              </a:extLst>
            </p:cNvPr>
            <p:cNvCxnSpPr>
              <a:cxnSpLocks/>
              <a:stCxn id="33" idx="3"/>
              <a:endCxn id="30" idx="1"/>
            </p:cNvCxnSpPr>
            <p:nvPr/>
          </p:nvCxnSpPr>
          <p:spPr>
            <a:xfrm>
              <a:off x="1823287" y="3869482"/>
              <a:ext cx="56400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D7E31357-8065-178E-E4E9-D29DCEFAA65D}"/>
                </a:ext>
              </a:extLst>
            </p:cNvPr>
            <p:cNvSpPr txBox="1"/>
            <p:nvPr/>
          </p:nvSpPr>
          <p:spPr>
            <a:xfrm>
              <a:off x="1531329" y="3315921"/>
              <a:ext cx="24634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Write complete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38" name="接點: 肘形 37">
              <a:extLst>
                <a:ext uri="{FF2B5EF4-FFF2-40B4-BE49-F238E27FC236}">
                  <a16:creationId xmlns:a16="http://schemas.microsoft.com/office/drawing/2014/main" id="{69A6BCE6-4614-420C-482A-AFF8284268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686" y="3869481"/>
              <a:ext cx="12700" cy="897908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5BE62227-CCAF-9D4F-76F3-E76ABCF0CB39}"/>
                </a:ext>
              </a:extLst>
            </p:cNvPr>
            <p:cNvSpPr/>
            <p:nvPr/>
          </p:nvSpPr>
          <p:spPr>
            <a:xfrm>
              <a:off x="672577" y="4423042"/>
              <a:ext cx="1158551" cy="66036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Sdram</a:t>
              </a:r>
              <a:br>
                <a:rPr lang="en-US" altLang="zh-TW" dirty="0">
                  <a:solidFill>
                    <a:schemeClr val="tx1"/>
                  </a:solidFill>
                </a:rPr>
              </a:br>
              <a:r>
                <a:rPr lang="en-US" altLang="zh-TW" dirty="0" err="1">
                  <a:solidFill>
                    <a:schemeClr val="tx1"/>
                  </a:solidFill>
                </a:rPr>
                <a:t>arbit</a:t>
              </a:r>
              <a:endParaRPr lang="en-US" altLang="zh-TW" dirty="0">
                <a:solidFill>
                  <a:schemeClr val="tx1"/>
                </a:solidFill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66379DA3-E765-EC56-B943-52C1175A8968}"/>
                </a:ext>
              </a:extLst>
            </p:cNvPr>
            <p:cNvSpPr txBox="1"/>
            <p:nvPr/>
          </p:nvSpPr>
          <p:spPr>
            <a:xfrm>
              <a:off x="-23430" y="3326416"/>
              <a:ext cx="165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Send rd_req to </a:t>
              </a:r>
              <a:r>
                <a:rPr lang="en-US" altLang="zh-TW" sz="1200" dirty="0" err="1">
                  <a:solidFill>
                    <a:srgbClr val="FF0000"/>
                  </a:solidFill>
                </a:rPr>
                <a:t>arbit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CB0AF8ED-9CFE-120B-6339-5D2152FC60A2}"/>
                </a:ext>
              </a:extLst>
            </p:cNvPr>
            <p:cNvSpPr/>
            <p:nvPr/>
          </p:nvSpPr>
          <p:spPr>
            <a:xfrm>
              <a:off x="2387289" y="4420261"/>
              <a:ext cx="1158551" cy="660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Sdram</a:t>
              </a:r>
              <a:br>
                <a:rPr lang="en-US" altLang="zh-TW" dirty="0">
                  <a:solidFill>
                    <a:schemeClr val="tx1"/>
                  </a:solidFill>
                </a:rPr>
              </a:br>
              <a:r>
                <a:rPr lang="en-US" altLang="zh-TW" dirty="0">
                  <a:solidFill>
                    <a:schemeClr val="tx1"/>
                  </a:solidFill>
                </a:rPr>
                <a:t>read</a:t>
              </a:r>
            </a:p>
          </p:txBody>
        </p: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07AB59ED-31CB-F004-D3AC-7D89548C5D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23287" y="4750444"/>
              <a:ext cx="56400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EC2218BD-23E6-D2ED-BBB0-33B07A3ACB2A}"/>
                </a:ext>
              </a:extLst>
            </p:cNvPr>
            <p:cNvSpPr txBox="1"/>
            <p:nvPr/>
          </p:nvSpPr>
          <p:spPr>
            <a:xfrm>
              <a:off x="509039" y="4178076"/>
              <a:ext cx="33129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Start sdram read (data write to fifo_ctrl_rd_fifo)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0A503CC0-B229-726D-FBDE-3BA0D7DBBE3F}"/>
                </a:ext>
              </a:extLst>
            </p:cNvPr>
            <p:cNvSpPr/>
            <p:nvPr/>
          </p:nvSpPr>
          <p:spPr>
            <a:xfrm>
              <a:off x="4270259" y="4420261"/>
              <a:ext cx="1158551" cy="6603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Fifo_ctrl</a:t>
              </a:r>
              <a:br>
                <a:rPr lang="en-US" altLang="zh-TW" dirty="0">
                  <a:solidFill>
                    <a:schemeClr val="tx1"/>
                  </a:solidFill>
                </a:rPr>
              </a:br>
              <a:r>
                <a:rPr lang="en-US" altLang="zh-TW" dirty="0">
                  <a:solidFill>
                    <a:schemeClr val="tx1"/>
                  </a:solidFill>
                </a:rPr>
                <a:t>(</a:t>
              </a:r>
              <a:r>
                <a:rPr lang="en-US" altLang="zh-TW" dirty="0" err="1">
                  <a:solidFill>
                    <a:schemeClr val="tx1"/>
                  </a:solidFill>
                </a:rPr>
                <a:t>rd_fifo</a:t>
              </a:r>
              <a:r>
                <a:rPr lang="en-US" altLang="zh-TW" dirty="0">
                  <a:solidFill>
                    <a:schemeClr val="tx1"/>
                  </a:solidFill>
                </a:rPr>
                <a:t>)</a:t>
              </a:r>
            </a:p>
          </p:txBody>
        </p: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B18A35A3-4038-5100-5877-B103763C002C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 flipV="1">
              <a:off x="3545840" y="4750444"/>
              <a:ext cx="724419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B3399A43-2CF7-9F77-8F66-C9A62B8FFADE}"/>
                </a:ext>
              </a:extLst>
            </p:cNvPr>
            <p:cNvSpPr txBox="1"/>
            <p:nvPr/>
          </p:nvSpPr>
          <p:spPr>
            <a:xfrm>
              <a:off x="3639962" y="4183042"/>
              <a:ext cx="24634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Read complete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50" name="接點: 肘形 49">
              <a:extLst>
                <a:ext uri="{FF2B5EF4-FFF2-40B4-BE49-F238E27FC236}">
                  <a16:creationId xmlns:a16="http://schemas.microsoft.com/office/drawing/2014/main" id="{7F245A58-92DD-52E8-A10B-7ACA37D8D09D}"/>
                </a:ext>
              </a:extLst>
            </p:cNvPr>
            <p:cNvCxnSpPr/>
            <p:nvPr/>
          </p:nvCxnSpPr>
          <p:spPr>
            <a:xfrm>
              <a:off x="5422460" y="4750444"/>
              <a:ext cx="12700" cy="897908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A6F51A02-CBC5-2D14-70CD-CF4E377C01C0}"/>
                </a:ext>
              </a:extLst>
            </p:cNvPr>
            <p:cNvSpPr/>
            <p:nvPr/>
          </p:nvSpPr>
          <p:spPr>
            <a:xfrm>
              <a:off x="4270259" y="5314960"/>
              <a:ext cx="1158551" cy="66036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Reading</a:t>
              </a:r>
              <a:br>
                <a:rPr lang="en-US" altLang="zh-TW" dirty="0">
                  <a:solidFill>
                    <a:schemeClr val="tx1"/>
                  </a:solidFill>
                </a:rPr>
              </a:br>
              <a:r>
                <a:rPr lang="en-US" altLang="zh-TW" dirty="0">
                  <a:solidFill>
                    <a:schemeClr val="tx1"/>
                  </a:solidFill>
                </a:rPr>
                <a:t>fifo</a:t>
              </a: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CD6E5A5A-8B85-3037-755F-3F3BF542D451}"/>
                </a:ext>
              </a:extLst>
            </p:cNvPr>
            <p:cNvSpPr txBox="1"/>
            <p:nvPr/>
          </p:nvSpPr>
          <p:spPr>
            <a:xfrm>
              <a:off x="5611203" y="5060898"/>
              <a:ext cx="1652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Data transfer to reading fifo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0F50F2EA-F5E5-256C-D508-DCAB852A55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45840" y="5671187"/>
              <a:ext cx="724419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364E6E74-DF68-5FB8-EEB2-AC7B3C88A1A6}"/>
                </a:ext>
              </a:extLst>
            </p:cNvPr>
            <p:cNvSpPr/>
            <p:nvPr/>
          </p:nvSpPr>
          <p:spPr>
            <a:xfrm>
              <a:off x="2738487" y="5472840"/>
              <a:ext cx="821094" cy="4058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Tx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287EA253-7240-C243-027B-14D5E7DFC2CD}"/>
                </a:ext>
              </a:extLst>
            </p:cNvPr>
            <p:cNvSpPr txBox="1"/>
            <p:nvPr/>
          </p:nvSpPr>
          <p:spPr>
            <a:xfrm>
              <a:off x="3191168" y="5134568"/>
              <a:ext cx="165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Data transfer out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6142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Waveform Graph – </a:t>
            </a:r>
            <a:r>
              <a:rPr lang="en-US" altLang="zh-TW" dirty="0" err="1"/>
              <a:t>fifo_ctrl_wr_fifo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F918591-75F7-223C-95F1-34E242134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1" y="1355915"/>
            <a:ext cx="10101943" cy="534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33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Waveform Graph – </a:t>
            </a:r>
            <a:r>
              <a:rPr lang="en-US" altLang="zh-TW" dirty="0" err="1"/>
              <a:t>fifo_ctrl_rd_fifo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5ADC5EF-07C5-C0CB-5E4B-377DC856A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05995"/>
            <a:ext cx="9432100" cy="555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Simulation-</a:t>
            </a:r>
            <a:r>
              <a:rPr lang="en-US" altLang="zh-TW" dirty="0" err="1"/>
              <a:t>fifo_ctrl_wr_fifo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F5A2E1-39E5-9156-5CBA-B626187B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7" y="1401439"/>
            <a:ext cx="11632163" cy="121457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901FB1F-04A4-0A31-4536-6B951F074E2D}"/>
              </a:ext>
            </a:extLst>
          </p:cNvPr>
          <p:cNvSpPr txBox="1"/>
          <p:nvPr/>
        </p:nvSpPr>
        <p:spPr>
          <a:xfrm>
            <a:off x="111967" y="2616010"/>
            <a:ext cx="578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Data have been written to </a:t>
            </a:r>
            <a:r>
              <a:rPr lang="en-US" altLang="zh-TW" dirty="0" err="1">
                <a:solidFill>
                  <a:srgbClr val="FF0000"/>
                </a:solidFill>
              </a:rPr>
              <a:t>wr_fifo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CD34EBC-0ABF-7FE4-DE52-5BC1FE16E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7" y="2986949"/>
            <a:ext cx="8854751" cy="243151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668322F-189C-7806-B925-09D344E23A6D}"/>
              </a:ext>
            </a:extLst>
          </p:cNvPr>
          <p:cNvSpPr txBox="1"/>
          <p:nvPr/>
        </p:nvSpPr>
        <p:spPr>
          <a:xfrm>
            <a:off x="111967" y="5573814"/>
            <a:ext cx="621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Sending </a:t>
            </a:r>
            <a:r>
              <a:rPr lang="en-US" altLang="zh-TW" dirty="0" err="1">
                <a:solidFill>
                  <a:srgbClr val="FF0000"/>
                </a:solidFill>
              </a:rPr>
              <a:t>sdram_wr_req</a:t>
            </a:r>
            <a:r>
              <a:rPr lang="en-US" altLang="zh-TW" dirty="0">
                <a:solidFill>
                  <a:srgbClr val="FF0000"/>
                </a:solidFill>
              </a:rPr>
              <a:t> after </a:t>
            </a:r>
            <a:r>
              <a:rPr lang="en-US" altLang="zh-TW" dirty="0" err="1">
                <a:solidFill>
                  <a:srgbClr val="FF0000"/>
                </a:solidFill>
              </a:rPr>
              <a:t>init_end</a:t>
            </a:r>
            <a:r>
              <a:rPr lang="en-US" altLang="zh-TW" dirty="0">
                <a:solidFill>
                  <a:srgbClr val="FF0000"/>
                </a:solidFill>
              </a:rPr>
              <a:t> &amp; </a:t>
            </a:r>
            <a:r>
              <a:rPr lang="en-US" altLang="zh-TW" dirty="0" err="1">
                <a:solidFill>
                  <a:srgbClr val="FF0000"/>
                </a:solidFill>
              </a:rPr>
              <a:t>data_num</a:t>
            </a:r>
            <a:r>
              <a:rPr lang="en-US" altLang="zh-TW" dirty="0">
                <a:solidFill>
                  <a:srgbClr val="FF0000"/>
                </a:solidFill>
              </a:rPr>
              <a:t> &gt;= 10, OK.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>And data transfer to </a:t>
            </a:r>
            <a:r>
              <a:rPr lang="en-US" altLang="zh-TW" dirty="0" err="1">
                <a:solidFill>
                  <a:srgbClr val="FF0000"/>
                </a:solidFill>
              </a:rPr>
              <a:t>sdram_write</a:t>
            </a:r>
            <a:r>
              <a:rPr lang="en-US" altLang="zh-TW" dirty="0">
                <a:solidFill>
                  <a:srgbClr val="FF0000"/>
                </a:solidFill>
              </a:rPr>
              <a:t> module is OK.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B8B9035-7F4A-CC49-D4B3-4AB387FF5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179" y="5427791"/>
            <a:ext cx="4320620" cy="137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46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Simulation-</a:t>
            </a:r>
            <a:r>
              <a:rPr lang="en-US" altLang="zh-TW" dirty="0" err="1"/>
              <a:t>fifo_ctrl_rd_fifo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901FB1F-04A4-0A31-4536-6B951F074E2D}"/>
              </a:ext>
            </a:extLst>
          </p:cNvPr>
          <p:cNvSpPr txBox="1"/>
          <p:nvPr/>
        </p:nvSpPr>
        <p:spPr>
          <a:xfrm>
            <a:off x="625150" y="3959618"/>
            <a:ext cx="578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Data have been written to </a:t>
            </a:r>
            <a:r>
              <a:rPr lang="en-US" altLang="zh-TW" dirty="0" err="1">
                <a:solidFill>
                  <a:srgbClr val="FF0000"/>
                </a:solidFill>
              </a:rPr>
              <a:t>rd_fifo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6F9486-9E03-8A01-C28D-161B28A1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57" y="1325092"/>
            <a:ext cx="10793286" cy="25475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76B3230-1887-C2C9-4949-60C9778E9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49" y="5851918"/>
            <a:ext cx="10793286" cy="47011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5411B32-53B7-D7F7-8133-896916785996}"/>
              </a:ext>
            </a:extLst>
          </p:cNvPr>
          <p:cNvSpPr txBox="1"/>
          <p:nvPr/>
        </p:nvSpPr>
        <p:spPr>
          <a:xfrm>
            <a:off x="625149" y="6308209"/>
            <a:ext cx="578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rd_fifo</a:t>
            </a:r>
            <a:r>
              <a:rPr lang="en-US" altLang="zh-TW" dirty="0">
                <a:solidFill>
                  <a:srgbClr val="FF0000"/>
                </a:solidFill>
              </a:rPr>
              <a:t> data have been transfer to </a:t>
            </a:r>
            <a:r>
              <a:rPr lang="en-US" altLang="zh-TW" dirty="0" err="1">
                <a:solidFill>
                  <a:srgbClr val="FF0000"/>
                </a:solidFill>
              </a:rPr>
              <a:t>reading_fifo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AD98642-5D77-EAFF-BF06-9ABD74FA7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898" y="3902376"/>
            <a:ext cx="5786535" cy="1860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1919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Sdram_reading_fifo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9B2D63-0A5C-616C-A65A-504E2A01B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7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In this chapter, we need to generate the </a:t>
            </a:r>
            <a:r>
              <a:rPr lang="en-US" altLang="zh-TW" sz="2000" dirty="0" err="1">
                <a:solidFill>
                  <a:srgbClr val="FF0000"/>
                </a:solidFill>
              </a:rPr>
              <a:t>reading_fifo</a:t>
            </a:r>
            <a:r>
              <a:rPr lang="en-US" altLang="zh-TW" sz="2000" dirty="0">
                <a:solidFill>
                  <a:srgbClr val="FF0000"/>
                </a:solidFill>
              </a:rPr>
              <a:t> to read data from </a:t>
            </a:r>
            <a:r>
              <a:rPr lang="en-US" altLang="zh-TW" sz="2000" dirty="0" err="1">
                <a:solidFill>
                  <a:srgbClr val="FF0000"/>
                </a:solidFill>
              </a:rPr>
              <a:t>fifo_ctrl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/>
              <a:t>module, and </a:t>
            </a:r>
            <a:r>
              <a:rPr lang="en-US" altLang="zh-TW" sz="2000" dirty="0">
                <a:solidFill>
                  <a:srgbClr val="FF0000"/>
                </a:solidFill>
              </a:rPr>
              <a:t>transfer data &amp; flag</a:t>
            </a:r>
            <a:r>
              <a:rPr lang="en-US" altLang="zh-TW" sz="2000" dirty="0"/>
              <a:t> to </a:t>
            </a:r>
            <a:r>
              <a:rPr lang="en-US" altLang="zh-TW" sz="2000" dirty="0" err="1"/>
              <a:t>tx</a:t>
            </a:r>
            <a:r>
              <a:rPr lang="en-US" altLang="zh-TW" sz="2000" dirty="0"/>
              <a:t> module.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ACFC749-AA87-BC28-8828-4BA819D3C5A4}"/>
              </a:ext>
            </a:extLst>
          </p:cNvPr>
          <p:cNvSpPr txBox="1"/>
          <p:nvPr/>
        </p:nvSpPr>
        <p:spPr>
          <a:xfrm>
            <a:off x="7309191" y="3993410"/>
            <a:ext cx="471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This module using 50MHz clock, align </a:t>
            </a:r>
            <a:r>
              <a:rPr lang="en-US" altLang="zh-TW" dirty="0" err="1">
                <a:solidFill>
                  <a:srgbClr val="FF0000"/>
                </a:solidFill>
              </a:rPr>
              <a:t>tx</a:t>
            </a:r>
            <a:r>
              <a:rPr lang="en-US" altLang="zh-TW" dirty="0">
                <a:solidFill>
                  <a:srgbClr val="FF0000"/>
                </a:solidFill>
              </a:rPr>
              <a:t> module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853C858-1ED6-39B6-9205-A0493F979D80}"/>
              </a:ext>
            </a:extLst>
          </p:cNvPr>
          <p:cNvGrpSpPr/>
          <p:nvPr/>
        </p:nvGrpSpPr>
        <p:grpSpPr>
          <a:xfrm>
            <a:off x="88542" y="2403849"/>
            <a:ext cx="7286649" cy="3571478"/>
            <a:chOff x="-23430" y="2403849"/>
            <a:chExt cx="7286649" cy="3571478"/>
          </a:xfrm>
        </p:grpSpPr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66379DA3-E765-EC56-B943-52C1175A8968}"/>
                </a:ext>
              </a:extLst>
            </p:cNvPr>
            <p:cNvSpPr txBox="1"/>
            <p:nvPr/>
          </p:nvSpPr>
          <p:spPr>
            <a:xfrm>
              <a:off x="-23430" y="3326416"/>
              <a:ext cx="165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Send rd_req to </a:t>
              </a:r>
              <a:r>
                <a:rPr lang="en-US" altLang="zh-TW" sz="1200" dirty="0" err="1">
                  <a:solidFill>
                    <a:srgbClr val="FF0000"/>
                  </a:solidFill>
                </a:rPr>
                <a:t>arbit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FC196D7C-B70D-CBD7-FCE8-F48E90A8CDCC}"/>
                </a:ext>
              </a:extLst>
            </p:cNvPr>
            <p:cNvGrpSpPr/>
            <p:nvPr/>
          </p:nvGrpSpPr>
          <p:grpSpPr>
            <a:xfrm>
              <a:off x="509039" y="2403849"/>
              <a:ext cx="6754180" cy="3571478"/>
              <a:chOff x="509039" y="2403849"/>
              <a:chExt cx="6754180" cy="3571478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2CC3EBE6-6C14-7C84-04EB-26ED4E580156}"/>
                  </a:ext>
                </a:extLst>
              </p:cNvPr>
              <p:cNvSpPr/>
              <p:nvPr/>
            </p:nvSpPr>
            <p:spPr>
              <a:xfrm>
                <a:off x="838200" y="2768633"/>
                <a:ext cx="821094" cy="405882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Rx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326F5AF0-8D66-9DDB-183E-A7EB2C491AEB}"/>
                  </a:ext>
                </a:extLst>
              </p:cNvPr>
              <p:cNvSpPr/>
              <p:nvPr/>
            </p:nvSpPr>
            <p:spPr>
              <a:xfrm>
                <a:off x="2387290" y="2641390"/>
                <a:ext cx="1158551" cy="66036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Fifo_ctrl</a:t>
                </a:r>
              </a:p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(wr_fifo)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直線單箭頭接點 11">
                <a:extLst>
                  <a:ext uri="{FF2B5EF4-FFF2-40B4-BE49-F238E27FC236}">
                    <a16:creationId xmlns:a16="http://schemas.microsoft.com/office/drawing/2014/main" id="{FE2B6BF6-C399-DC85-78D6-E2EF50BA9E54}"/>
                  </a:ext>
                </a:extLst>
              </p:cNvPr>
              <p:cNvCxnSpPr>
                <a:cxnSpLocks/>
                <a:stCxn id="8" idx="3"/>
                <a:endCxn id="9" idx="1"/>
              </p:cNvCxnSpPr>
              <p:nvPr/>
            </p:nvCxnSpPr>
            <p:spPr>
              <a:xfrm>
                <a:off x="1659294" y="2971574"/>
                <a:ext cx="72799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047A46-D84D-3C17-6997-21352BE1BD6D}"/>
                  </a:ext>
                </a:extLst>
              </p:cNvPr>
              <p:cNvSpPr txBox="1"/>
              <p:nvPr/>
            </p:nvSpPr>
            <p:spPr>
              <a:xfrm>
                <a:off x="1168052" y="2403849"/>
                <a:ext cx="16520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0000"/>
                    </a:solidFill>
                  </a:rPr>
                  <a:t>Transfer data &amp; pi_flag</a:t>
                </a:r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7E5433DA-9AA4-1F1D-D07A-4DC3BE70877B}"/>
                  </a:ext>
                </a:extLst>
              </p:cNvPr>
              <p:cNvSpPr/>
              <p:nvPr/>
            </p:nvSpPr>
            <p:spPr>
              <a:xfrm>
                <a:off x="4263909" y="2641390"/>
                <a:ext cx="1158551" cy="66036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Fifo_ctrl</a:t>
                </a:r>
              </a:p>
            </p:txBody>
          </p:sp>
          <p:cxnSp>
            <p:nvCxnSpPr>
              <p:cNvPr id="21" name="直線單箭頭接點 20">
                <a:extLst>
                  <a:ext uri="{FF2B5EF4-FFF2-40B4-BE49-F238E27FC236}">
                    <a16:creationId xmlns:a16="http://schemas.microsoft.com/office/drawing/2014/main" id="{F5CDD267-1B0C-ED44-C735-F9235F05516F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 flipV="1">
                <a:off x="3545841" y="2971574"/>
                <a:ext cx="718068" cy="28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6CA0167-D55F-10EC-7CA7-180B55F7CB4A}"/>
                  </a:ext>
                </a:extLst>
              </p:cNvPr>
              <p:cNvSpPr txBox="1"/>
              <p:nvPr/>
            </p:nvSpPr>
            <p:spPr>
              <a:xfrm>
                <a:off x="3032595" y="2403849"/>
                <a:ext cx="16520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0000"/>
                    </a:solidFill>
                  </a:rPr>
                  <a:t>Data written to wr_fifo</a:t>
                </a:r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A610783F-660F-E27C-29A1-B5C5F1DA3E53}"/>
                  </a:ext>
                </a:extLst>
              </p:cNvPr>
              <p:cNvSpPr/>
              <p:nvPr/>
            </p:nvSpPr>
            <p:spPr>
              <a:xfrm>
                <a:off x="4263909" y="3539298"/>
                <a:ext cx="1158551" cy="66036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Sdram</a:t>
                </a:r>
                <a:br>
                  <a:rPr lang="en-US" altLang="zh-TW" dirty="0">
                    <a:solidFill>
                      <a:schemeClr val="tx1"/>
                    </a:solidFill>
                  </a:rPr>
                </a:br>
                <a:r>
                  <a:rPr lang="en-US" altLang="zh-TW" dirty="0" err="1">
                    <a:solidFill>
                      <a:schemeClr val="tx1"/>
                    </a:solidFill>
                  </a:rPr>
                  <a:t>arbit</a:t>
                </a:r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2FE4012C-E110-CAAA-7DCE-FDDA14C3F9E1}"/>
                  </a:ext>
                </a:extLst>
              </p:cNvPr>
              <p:cNvSpPr txBox="1"/>
              <p:nvPr/>
            </p:nvSpPr>
            <p:spPr>
              <a:xfrm>
                <a:off x="5611203" y="3313092"/>
                <a:ext cx="16520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0000"/>
                    </a:solidFill>
                  </a:rPr>
                  <a:t>Send wr_req to </a:t>
                </a:r>
                <a:r>
                  <a:rPr lang="en-US" altLang="zh-TW" sz="1200" dirty="0" err="1">
                    <a:solidFill>
                      <a:srgbClr val="FF0000"/>
                    </a:solidFill>
                  </a:rPr>
                  <a:t>arbit</a:t>
                </a:r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8" name="接點: 肘形 27">
                <a:extLst>
                  <a:ext uri="{FF2B5EF4-FFF2-40B4-BE49-F238E27FC236}">
                    <a16:creationId xmlns:a16="http://schemas.microsoft.com/office/drawing/2014/main" id="{EAC29266-E6A7-B632-9094-D9EF52466EC2}"/>
                  </a:ext>
                </a:extLst>
              </p:cNvPr>
              <p:cNvCxnSpPr>
                <a:stCxn id="20" idx="3"/>
                <a:endCxn id="25" idx="3"/>
              </p:cNvCxnSpPr>
              <p:nvPr/>
            </p:nvCxnSpPr>
            <p:spPr>
              <a:xfrm>
                <a:off x="5422460" y="2971574"/>
                <a:ext cx="12700" cy="897908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矩形: 圓角 29">
                <a:extLst>
                  <a:ext uri="{FF2B5EF4-FFF2-40B4-BE49-F238E27FC236}">
                    <a16:creationId xmlns:a16="http://schemas.microsoft.com/office/drawing/2014/main" id="{1F42A2B6-CCCA-913E-A72F-95C151C5A9A5}"/>
                  </a:ext>
                </a:extLst>
              </p:cNvPr>
              <p:cNvSpPr/>
              <p:nvPr/>
            </p:nvSpPr>
            <p:spPr>
              <a:xfrm>
                <a:off x="2387289" y="3539298"/>
                <a:ext cx="1158551" cy="66036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Sdram</a:t>
                </a:r>
                <a:br>
                  <a:rPr lang="en-US" altLang="zh-TW" dirty="0">
                    <a:solidFill>
                      <a:schemeClr val="tx1"/>
                    </a:solidFill>
                  </a:rPr>
                </a:br>
                <a:r>
                  <a:rPr lang="en-US" altLang="zh-TW" dirty="0">
                    <a:solidFill>
                      <a:schemeClr val="tx1"/>
                    </a:solidFill>
                  </a:rPr>
                  <a:t>write</a:t>
                </a:r>
              </a:p>
            </p:txBody>
          </p:sp>
          <p:cxnSp>
            <p:nvCxnSpPr>
              <p:cNvPr id="31" name="直線單箭頭接點 30">
                <a:extLst>
                  <a:ext uri="{FF2B5EF4-FFF2-40B4-BE49-F238E27FC236}">
                    <a16:creationId xmlns:a16="http://schemas.microsoft.com/office/drawing/2014/main" id="{E7D0473A-4AE5-16A5-7B9B-2E4BCCC02E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45841" y="3875607"/>
                <a:ext cx="718068" cy="28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970CD3AE-DC46-FE17-B27F-E628366CBE22}"/>
                  </a:ext>
                </a:extLst>
              </p:cNvPr>
              <p:cNvSpPr txBox="1"/>
              <p:nvPr/>
            </p:nvSpPr>
            <p:spPr>
              <a:xfrm>
                <a:off x="2749130" y="3280602"/>
                <a:ext cx="296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0000"/>
                    </a:solidFill>
                  </a:rPr>
                  <a:t>Start sdram write (data from fifi_ctrl_wr_fifo)</a:t>
                </a:r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3" name="矩形: 圓角 32">
                <a:extLst>
                  <a:ext uri="{FF2B5EF4-FFF2-40B4-BE49-F238E27FC236}">
                    <a16:creationId xmlns:a16="http://schemas.microsoft.com/office/drawing/2014/main" id="{B2B60575-2AA5-06A0-8EE9-6F0570BA0CE4}"/>
                  </a:ext>
                </a:extLst>
              </p:cNvPr>
              <p:cNvSpPr/>
              <p:nvPr/>
            </p:nvSpPr>
            <p:spPr>
              <a:xfrm>
                <a:off x="664736" y="3539298"/>
                <a:ext cx="1158551" cy="66036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Fifo_ctrl</a:t>
                </a:r>
              </a:p>
            </p:txBody>
          </p:sp>
          <p:cxnSp>
            <p:nvCxnSpPr>
              <p:cNvPr id="34" name="直線單箭頭接點 33">
                <a:extLst>
                  <a:ext uri="{FF2B5EF4-FFF2-40B4-BE49-F238E27FC236}">
                    <a16:creationId xmlns:a16="http://schemas.microsoft.com/office/drawing/2014/main" id="{3696CF77-7C01-8333-AD39-F761E236D4BD}"/>
                  </a:ext>
                </a:extLst>
              </p:cNvPr>
              <p:cNvCxnSpPr>
                <a:cxnSpLocks/>
                <a:stCxn id="33" idx="3"/>
                <a:endCxn id="30" idx="1"/>
              </p:cNvCxnSpPr>
              <p:nvPr/>
            </p:nvCxnSpPr>
            <p:spPr>
              <a:xfrm>
                <a:off x="1823287" y="3869482"/>
                <a:ext cx="56400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D7E31357-8065-178E-E4E9-D29DCEFAA65D}"/>
                  </a:ext>
                </a:extLst>
              </p:cNvPr>
              <p:cNvSpPr txBox="1"/>
              <p:nvPr/>
            </p:nvSpPr>
            <p:spPr>
              <a:xfrm>
                <a:off x="1531329" y="3315921"/>
                <a:ext cx="2463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0000"/>
                    </a:solidFill>
                  </a:rPr>
                  <a:t>Write complete</a:t>
                </a:r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8" name="接點: 肘形 37">
                <a:extLst>
                  <a:ext uri="{FF2B5EF4-FFF2-40B4-BE49-F238E27FC236}">
                    <a16:creationId xmlns:a16="http://schemas.microsoft.com/office/drawing/2014/main" id="{69A6BCE6-4614-420C-482A-AFF8284268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5686" y="3869481"/>
                <a:ext cx="12700" cy="897908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矩形: 圓角 39">
                <a:extLst>
                  <a:ext uri="{FF2B5EF4-FFF2-40B4-BE49-F238E27FC236}">
                    <a16:creationId xmlns:a16="http://schemas.microsoft.com/office/drawing/2014/main" id="{5BE62227-CCAF-9D4F-76F3-E76ABCF0CB39}"/>
                  </a:ext>
                </a:extLst>
              </p:cNvPr>
              <p:cNvSpPr/>
              <p:nvPr/>
            </p:nvSpPr>
            <p:spPr>
              <a:xfrm>
                <a:off x="672577" y="4423042"/>
                <a:ext cx="1158551" cy="66036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Sdram</a:t>
                </a:r>
                <a:br>
                  <a:rPr lang="en-US" altLang="zh-TW" dirty="0">
                    <a:solidFill>
                      <a:schemeClr val="tx1"/>
                    </a:solidFill>
                  </a:rPr>
                </a:br>
                <a:r>
                  <a:rPr lang="en-US" altLang="zh-TW" dirty="0" err="1">
                    <a:solidFill>
                      <a:schemeClr val="tx1"/>
                    </a:solidFill>
                  </a:rPr>
                  <a:t>arbit</a:t>
                </a:r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CB0AF8ED-9CFE-120B-6339-5D2152FC60A2}"/>
                  </a:ext>
                </a:extLst>
              </p:cNvPr>
              <p:cNvSpPr/>
              <p:nvPr/>
            </p:nvSpPr>
            <p:spPr>
              <a:xfrm>
                <a:off x="2387289" y="4420261"/>
                <a:ext cx="1158551" cy="66036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Sdram</a:t>
                </a:r>
                <a:br>
                  <a:rPr lang="en-US" altLang="zh-TW" dirty="0">
                    <a:solidFill>
                      <a:schemeClr val="tx1"/>
                    </a:solidFill>
                  </a:rPr>
                </a:br>
                <a:r>
                  <a:rPr lang="en-US" altLang="zh-TW" dirty="0">
                    <a:solidFill>
                      <a:schemeClr val="tx1"/>
                    </a:solidFill>
                  </a:rPr>
                  <a:t>read</a:t>
                </a:r>
              </a:p>
            </p:txBody>
          </p:sp>
          <p:cxnSp>
            <p:nvCxnSpPr>
              <p:cNvPr id="44" name="直線單箭頭接點 43">
                <a:extLst>
                  <a:ext uri="{FF2B5EF4-FFF2-40B4-BE49-F238E27FC236}">
                    <a16:creationId xmlns:a16="http://schemas.microsoft.com/office/drawing/2014/main" id="{07AB59ED-31CB-F004-D3AC-7D89548C5D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23287" y="4750444"/>
                <a:ext cx="56400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EC2218BD-23E6-D2ED-BBB0-33B07A3ACB2A}"/>
                  </a:ext>
                </a:extLst>
              </p:cNvPr>
              <p:cNvSpPr txBox="1"/>
              <p:nvPr/>
            </p:nvSpPr>
            <p:spPr>
              <a:xfrm>
                <a:off x="509039" y="4178076"/>
                <a:ext cx="33129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0000"/>
                    </a:solidFill>
                  </a:rPr>
                  <a:t>Start sdram read (data write to fifo_ctrl_rd_fifo)</a:t>
                </a:r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6" name="矩形: 圓角 45">
                <a:extLst>
                  <a:ext uri="{FF2B5EF4-FFF2-40B4-BE49-F238E27FC236}">
                    <a16:creationId xmlns:a16="http://schemas.microsoft.com/office/drawing/2014/main" id="{0A503CC0-B229-726D-FBDE-3BA0D7DBBE3F}"/>
                  </a:ext>
                </a:extLst>
              </p:cNvPr>
              <p:cNvSpPr/>
              <p:nvPr/>
            </p:nvSpPr>
            <p:spPr>
              <a:xfrm>
                <a:off x="4270259" y="4420261"/>
                <a:ext cx="1158551" cy="66036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Fifo_ctrl</a:t>
                </a:r>
                <a:br>
                  <a:rPr lang="en-US" altLang="zh-TW" dirty="0">
                    <a:solidFill>
                      <a:schemeClr val="tx1"/>
                    </a:solidFill>
                  </a:rPr>
                </a:br>
                <a:r>
                  <a:rPr lang="en-US" altLang="zh-TW" dirty="0">
                    <a:solidFill>
                      <a:schemeClr val="tx1"/>
                    </a:solidFill>
                  </a:rPr>
                  <a:t>(</a:t>
                </a:r>
                <a:r>
                  <a:rPr lang="en-US" altLang="zh-TW" dirty="0" err="1">
                    <a:solidFill>
                      <a:schemeClr val="tx1"/>
                    </a:solidFill>
                  </a:rPr>
                  <a:t>rd_fifo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B18A35A3-4038-5100-5877-B103763C002C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3545840" y="4750444"/>
                <a:ext cx="724419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B3399A43-2CF7-9F77-8F66-C9A62B8FFADE}"/>
                  </a:ext>
                </a:extLst>
              </p:cNvPr>
              <p:cNvSpPr txBox="1"/>
              <p:nvPr/>
            </p:nvSpPr>
            <p:spPr>
              <a:xfrm>
                <a:off x="3639962" y="4183042"/>
                <a:ext cx="2463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0000"/>
                    </a:solidFill>
                  </a:rPr>
                  <a:t>Read complete</a:t>
                </a:r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0" name="接點: 肘形 49">
                <a:extLst>
                  <a:ext uri="{FF2B5EF4-FFF2-40B4-BE49-F238E27FC236}">
                    <a16:creationId xmlns:a16="http://schemas.microsoft.com/office/drawing/2014/main" id="{7F245A58-92DD-52E8-A10B-7ACA37D8D09D}"/>
                  </a:ext>
                </a:extLst>
              </p:cNvPr>
              <p:cNvCxnSpPr/>
              <p:nvPr/>
            </p:nvCxnSpPr>
            <p:spPr>
              <a:xfrm>
                <a:off x="5422460" y="4750444"/>
                <a:ext cx="12700" cy="897908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矩形: 圓角 50">
                <a:extLst>
                  <a:ext uri="{FF2B5EF4-FFF2-40B4-BE49-F238E27FC236}">
                    <a16:creationId xmlns:a16="http://schemas.microsoft.com/office/drawing/2014/main" id="{A6F51A02-CBC5-2D14-70CD-CF4E377C01C0}"/>
                  </a:ext>
                </a:extLst>
              </p:cNvPr>
              <p:cNvSpPr/>
              <p:nvPr/>
            </p:nvSpPr>
            <p:spPr>
              <a:xfrm>
                <a:off x="4270259" y="5314960"/>
                <a:ext cx="1158551" cy="660367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Reading</a:t>
                </a:r>
                <a:br>
                  <a:rPr lang="en-US" altLang="zh-TW" dirty="0">
                    <a:solidFill>
                      <a:schemeClr val="tx1"/>
                    </a:solidFill>
                  </a:rPr>
                </a:br>
                <a:r>
                  <a:rPr lang="en-US" altLang="zh-TW" dirty="0">
                    <a:solidFill>
                      <a:schemeClr val="tx1"/>
                    </a:solidFill>
                  </a:rPr>
                  <a:t>fifo</a:t>
                </a:r>
              </a:p>
            </p:txBody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CD6E5A5A-8B85-3037-755F-3F3BF542D451}"/>
                  </a:ext>
                </a:extLst>
              </p:cNvPr>
              <p:cNvSpPr txBox="1"/>
              <p:nvPr/>
            </p:nvSpPr>
            <p:spPr>
              <a:xfrm>
                <a:off x="5611203" y="5060898"/>
                <a:ext cx="1652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0000"/>
                    </a:solidFill>
                  </a:rPr>
                  <a:t>Data transfer to reading fifo</a:t>
                </a:r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3" name="直線單箭頭接點 52">
                <a:extLst>
                  <a:ext uri="{FF2B5EF4-FFF2-40B4-BE49-F238E27FC236}">
                    <a16:creationId xmlns:a16="http://schemas.microsoft.com/office/drawing/2014/main" id="{0F50F2EA-F5E5-256C-D508-DCAB852A55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45840" y="5671187"/>
                <a:ext cx="724419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矩形: 圓角 54">
                <a:extLst>
                  <a:ext uri="{FF2B5EF4-FFF2-40B4-BE49-F238E27FC236}">
                    <a16:creationId xmlns:a16="http://schemas.microsoft.com/office/drawing/2014/main" id="{364E6E74-DF68-5FB8-EEB2-AC7B3C88A1A6}"/>
                  </a:ext>
                </a:extLst>
              </p:cNvPr>
              <p:cNvSpPr/>
              <p:nvPr/>
            </p:nvSpPr>
            <p:spPr>
              <a:xfrm>
                <a:off x="2738487" y="5472840"/>
                <a:ext cx="821094" cy="405882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Tx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287EA253-7240-C243-027B-14D5E7DFC2CD}"/>
                  </a:ext>
                </a:extLst>
              </p:cNvPr>
              <p:cNvSpPr txBox="1"/>
              <p:nvPr/>
            </p:nvSpPr>
            <p:spPr>
              <a:xfrm>
                <a:off x="3191168" y="5134568"/>
                <a:ext cx="16520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0000"/>
                    </a:solidFill>
                  </a:rPr>
                  <a:t>Data transfer out</a:t>
                </a:r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44DE78DA-C943-A82A-B497-1666F5B17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637" y="2361861"/>
            <a:ext cx="4129513" cy="1342688"/>
          </a:xfrm>
          <a:prstGeom prst="rect">
            <a:avLst/>
          </a:prstGeom>
        </p:spPr>
      </p:pic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0E584BE4-C183-6A45-1F9C-F8FD494E1470}"/>
              </a:ext>
            </a:extLst>
          </p:cNvPr>
          <p:cNvCxnSpPr>
            <a:cxnSpLocks/>
          </p:cNvCxnSpPr>
          <p:nvPr/>
        </p:nvCxnSpPr>
        <p:spPr>
          <a:xfrm flipV="1">
            <a:off x="2584585" y="4362742"/>
            <a:ext cx="4231846" cy="841014"/>
          </a:xfrm>
          <a:prstGeom prst="bentConnector3">
            <a:avLst>
              <a:gd name="adj1" fmla="val 35235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4B46A89A-86BE-07BD-090B-23776C85D232}"/>
              </a:ext>
            </a:extLst>
          </p:cNvPr>
          <p:cNvCxnSpPr>
            <a:cxnSpLocks/>
          </p:cNvCxnSpPr>
          <p:nvPr/>
        </p:nvCxnSpPr>
        <p:spPr>
          <a:xfrm>
            <a:off x="2588001" y="5210732"/>
            <a:ext cx="4228430" cy="839548"/>
          </a:xfrm>
          <a:prstGeom prst="bentConnector3">
            <a:avLst>
              <a:gd name="adj1" fmla="val 2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11ED43F9-CD35-16A5-168F-86F762D0F27D}"/>
              </a:ext>
            </a:extLst>
          </p:cNvPr>
          <p:cNvCxnSpPr>
            <a:cxnSpLocks/>
          </p:cNvCxnSpPr>
          <p:nvPr/>
        </p:nvCxnSpPr>
        <p:spPr>
          <a:xfrm>
            <a:off x="6816431" y="4362742"/>
            <a:ext cx="0" cy="16875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92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Waveform Graph – </a:t>
            </a:r>
            <a:r>
              <a:rPr lang="en-US" altLang="zh-TW" dirty="0" err="1"/>
              <a:t>reading_fifo_write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671040-5C47-C620-C53F-9424EEE41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1" y="1335475"/>
            <a:ext cx="7472414" cy="542239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1307E9D-E8DE-F7B5-763D-596C4D71B8E4}"/>
              </a:ext>
            </a:extLst>
          </p:cNvPr>
          <p:cNvSpPr txBox="1"/>
          <p:nvPr/>
        </p:nvSpPr>
        <p:spPr>
          <a:xfrm>
            <a:off x="8354156" y="1980595"/>
            <a:ext cx="471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Catch data from </a:t>
            </a:r>
            <a:r>
              <a:rPr lang="en-US" altLang="zh-TW" dirty="0" err="1">
                <a:solidFill>
                  <a:srgbClr val="FF0000"/>
                </a:solidFill>
              </a:rPr>
              <a:t>fifo_ctrl</a:t>
            </a:r>
            <a:r>
              <a:rPr lang="en-US" altLang="zh-TW" dirty="0">
                <a:solidFill>
                  <a:srgbClr val="FF0000"/>
                </a:solidFill>
              </a:rPr>
              <a:t> module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670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SDRAM_COMMAND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9B2D63-0A5C-616C-A65A-504E2A01B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34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Refer to datasheet, we can find the sdram operating command as below table, detail please refer to datasheet.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873EFB-1417-1447-2F50-330100A9A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22" y="2451521"/>
            <a:ext cx="9038253" cy="39485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6721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Waveform Graph – reading_fifo_read_1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52291B6-B6DB-EC1D-4CAB-59659F8DF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58" y="1349891"/>
            <a:ext cx="10788841" cy="536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82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Waveform Graph – reading_fifo_read_2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78258AE-3007-E56C-FA23-E8E819A88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15" y="1307605"/>
            <a:ext cx="10980684" cy="550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04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Simulation-</a:t>
            </a:r>
            <a:r>
              <a:rPr lang="en-US" altLang="zh-TW" dirty="0" err="1"/>
              <a:t>reading_fifo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901FB1F-04A4-0A31-4536-6B951F074E2D}"/>
              </a:ext>
            </a:extLst>
          </p:cNvPr>
          <p:cNvSpPr txBox="1"/>
          <p:nvPr/>
        </p:nvSpPr>
        <p:spPr>
          <a:xfrm>
            <a:off x="755779" y="3810325"/>
            <a:ext cx="676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Data have been written to </a:t>
            </a:r>
            <a:r>
              <a:rPr lang="en-US" altLang="zh-TW" dirty="0" err="1">
                <a:solidFill>
                  <a:srgbClr val="FF0000"/>
                </a:solidFill>
              </a:rPr>
              <a:t>reading_fifo</a:t>
            </a:r>
            <a:r>
              <a:rPr lang="en-US" altLang="zh-TW" dirty="0">
                <a:solidFill>
                  <a:srgbClr val="FF0000"/>
                </a:solidFill>
              </a:rPr>
              <a:t>, data is 0 to 9, total 10 data.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411B32-53B7-D7F7-8133-896916785996}"/>
              </a:ext>
            </a:extLst>
          </p:cNvPr>
          <p:cNvSpPr txBox="1"/>
          <p:nvPr/>
        </p:nvSpPr>
        <p:spPr>
          <a:xfrm>
            <a:off x="625149" y="6308209"/>
            <a:ext cx="578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Data transfer to </a:t>
            </a:r>
            <a:r>
              <a:rPr lang="en-US" altLang="zh-TW" dirty="0" err="1">
                <a:solidFill>
                  <a:srgbClr val="FF0000"/>
                </a:solidFill>
              </a:rPr>
              <a:t>tx</a:t>
            </a:r>
            <a:r>
              <a:rPr lang="en-US" altLang="zh-TW" dirty="0">
                <a:solidFill>
                  <a:srgbClr val="FF0000"/>
                </a:solidFill>
              </a:rPr>
              <a:t> module is OK.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A329EE-FB40-8F1A-2D1B-97F6220A4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9" y="1290593"/>
            <a:ext cx="8677470" cy="257940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BE99D8B-60EE-AB71-1C9D-4A584D840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79" y="4128895"/>
            <a:ext cx="10969690" cy="21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92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Overall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9B2D63-0A5C-616C-A65A-504E2A01B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7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All module have been simulated, so top module just connect all sub-module and the </a:t>
            </a:r>
            <a:r>
              <a:rPr lang="en-US" altLang="zh-TW" sz="2000" dirty="0">
                <a:solidFill>
                  <a:srgbClr val="FF0000"/>
                </a:solidFill>
              </a:rPr>
              <a:t>reading </a:t>
            </a:r>
            <a:r>
              <a:rPr lang="en-US" altLang="zh-TW" sz="2000" dirty="0" err="1">
                <a:solidFill>
                  <a:srgbClr val="FF0000"/>
                </a:solidFill>
              </a:rPr>
              <a:t>fifo</a:t>
            </a:r>
            <a:r>
              <a:rPr lang="en-US" altLang="zh-TW" sz="2000" dirty="0">
                <a:solidFill>
                  <a:srgbClr val="FF0000"/>
                </a:solidFill>
              </a:rPr>
              <a:t> is using </a:t>
            </a:r>
            <a:r>
              <a:rPr lang="en-US" altLang="zh-TW" sz="2000" dirty="0" err="1">
                <a:solidFill>
                  <a:srgbClr val="FF0000"/>
                </a:solidFill>
              </a:rPr>
              <a:t>uart_sdram</a:t>
            </a:r>
            <a:r>
              <a:rPr lang="en-US" altLang="zh-TW" sz="2000" dirty="0">
                <a:solidFill>
                  <a:srgbClr val="FF0000"/>
                </a:solidFill>
              </a:rPr>
              <a:t> top module to simulate</a:t>
            </a:r>
            <a:r>
              <a:rPr lang="en-US" altLang="zh-TW" sz="2000" dirty="0"/>
              <a:t>, </a:t>
            </a:r>
            <a:r>
              <a:rPr lang="en-US" altLang="zh-TW" sz="2000" dirty="0" err="1">
                <a:solidFill>
                  <a:srgbClr val="FF0000"/>
                </a:solidFill>
              </a:rPr>
              <a:t>rx</a:t>
            </a:r>
            <a:r>
              <a:rPr lang="en-US" altLang="zh-TW" sz="2000" dirty="0">
                <a:solidFill>
                  <a:srgbClr val="FF0000"/>
                </a:solidFill>
              </a:rPr>
              <a:t> &amp; </a:t>
            </a:r>
            <a:r>
              <a:rPr lang="en-US" altLang="zh-TW" sz="2000" dirty="0" err="1">
                <a:solidFill>
                  <a:srgbClr val="FF0000"/>
                </a:solidFill>
              </a:rPr>
              <a:t>tx</a:t>
            </a:r>
            <a:r>
              <a:rPr lang="en-US" altLang="zh-TW" sz="2000" dirty="0">
                <a:solidFill>
                  <a:srgbClr val="FF0000"/>
                </a:solidFill>
              </a:rPr>
              <a:t> module is using previous module</a:t>
            </a:r>
            <a:r>
              <a:rPr lang="en-US" altLang="zh-TW" sz="2000" dirty="0"/>
              <a:t>, the function is OK.</a:t>
            </a:r>
          </a:p>
          <a:p>
            <a:r>
              <a:rPr lang="en-US" altLang="zh-TW" sz="2000" dirty="0"/>
              <a:t>If want to test the function in FPGA, download code to FPGA is OK, in this chapter we using </a:t>
            </a:r>
            <a:r>
              <a:rPr lang="en-US" altLang="zh-TW" sz="2000" dirty="0" err="1"/>
              <a:t>quartus</a:t>
            </a:r>
            <a:r>
              <a:rPr lang="en-US" altLang="zh-TW" sz="2000" dirty="0"/>
              <a:t> project, refer to </a:t>
            </a:r>
            <a:r>
              <a:rPr lang="en-US" altLang="zh-TW" sz="2000" dirty="0" err="1"/>
              <a:t>quartus_prj</a:t>
            </a:r>
            <a:r>
              <a:rPr lang="en-US" altLang="zh-TW" sz="2000" dirty="0"/>
              <a:t> folder.</a:t>
            </a:r>
          </a:p>
        </p:txBody>
      </p:sp>
    </p:spTree>
    <p:extLst>
      <p:ext uri="{BB962C8B-B14F-4D97-AF65-F5344CB8AC3E}">
        <p14:creationId xmlns:p14="http://schemas.microsoft.com/office/powerpoint/2010/main" val="971129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Objective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9B2D63-0A5C-616C-A65A-504E2A01B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Generate the </a:t>
            </a:r>
            <a:r>
              <a:rPr lang="en-US" altLang="zh-TW" sz="2400" dirty="0">
                <a:solidFill>
                  <a:srgbClr val="FF0000"/>
                </a:solidFill>
              </a:rPr>
              <a:t>sdram module </a:t>
            </a:r>
            <a:r>
              <a:rPr lang="en-US" altLang="zh-TW" sz="2400" dirty="0"/>
              <a:t>and using </a:t>
            </a:r>
            <a:r>
              <a:rPr lang="en-US" altLang="zh-TW" sz="2400" dirty="0">
                <a:solidFill>
                  <a:srgbClr val="FF0000"/>
                </a:solidFill>
              </a:rPr>
              <a:t>rs232 to transfer 10 bytes data to FPGA </a:t>
            </a:r>
            <a:r>
              <a:rPr lang="en-US" altLang="zh-TW" sz="2400" dirty="0"/>
              <a:t>and </a:t>
            </a:r>
            <a:r>
              <a:rPr lang="en-US" altLang="zh-TW" sz="2400" dirty="0">
                <a:solidFill>
                  <a:srgbClr val="FF0000"/>
                </a:solidFill>
              </a:rPr>
              <a:t>write to sdram</a:t>
            </a:r>
            <a:r>
              <a:rPr lang="en-US" altLang="zh-TW" sz="2400" dirty="0"/>
              <a:t>. After written, </a:t>
            </a:r>
            <a:r>
              <a:rPr lang="en-US" altLang="zh-TW" sz="2400" dirty="0">
                <a:solidFill>
                  <a:srgbClr val="FF0000"/>
                </a:solidFill>
              </a:rPr>
              <a:t>read the data </a:t>
            </a:r>
            <a:r>
              <a:rPr lang="en-US" altLang="zh-TW" sz="2400" dirty="0"/>
              <a:t>from sdram and </a:t>
            </a:r>
            <a:r>
              <a:rPr lang="en-US" altLang="zh-TW" sz="2400" dirty="0">
                <a:solidFill>
                  <a:srgbClr val="FF0000"/>
                </a:solidFill>
              </a:rPr>
              <a:t>transfer out by rs232.</a:t>
            </a:r>
          </a:p>
          <a:p>
            <a:r>
              <a:rPr lang="en-US" altLang="zh-TW" sz="2400" dirty="0"/>
              <a:t>In this objective, sdram using 100MHz working frequency, rs232 using 50MHz working frequency.</a:t>
            </a:r>
          </a:p>
          <a:p>
            <a:r>
              <a:rPr lang="en-US" altLang="zh-TW" sz="2400" dirty="0"/>
              <a:t>Due to sdram is complex, </a:t>
            </a:r>
            <a:r>
              <a:rPr lang="en-US" altLang="zh-TW" sz="2400" dirty="0" err="1"/>
              <a:t>ohters</a:t>
            </a:r>
            <a:r>
              <a:rPr lang="en-US" altLang="zh-TW" sz="2400" dirty="0"/>
              <a:t> parameter setting will introduce at each module section.</a:t>
            </a:r>
          </a:p>
        </p:txBody>
      </p:sp>
    </p:spTree>
    <p:extLst>
      <p:ext uri="{BB962C8B-B14F-4D97-AF65-F5344CB8AC3E}">
        <p14:creationId xmlns:p14="http://schemas.microsoft.com/office/powerpoint/2010/main" val="2318249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A3B313-4938-16DC-38F2-06647D99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641"/>
            <a:ext cx="12192000" cy="49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04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System_sdram_top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86B74B9-0082-2ECA-1709-074725566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1568"/>
            <a:ext cx="7802064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18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System_sdram_ctrl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25A5CD-1D7D-A8BF-6B6F-2C32448A9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20961"/>
            <a:ext cx="7367717" cy="53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0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Sdram_init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9B2D63-0A5C-616C-A65A-504E2A01B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7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If sdram </a:t>
            </a:r>
            <a:r>
              <a:rPr lang="en-US" altLang="zh-TW" sz="2000" dirty="0">
                <a:solidFill>
                  <a:srgbClr val="FF0000"/>
                </a:solidFill>
              </a:rPr>
              <a:t>power up</a:t>
            </a:r>
            <a:r>
              <a:rPr lang="en-US" altLang="zh-TW" sz="2000" dirty="0"/>
              <a:t>, it needs </a:t>
            </a:r>
            <a:r>
              <a:rPr lang="en-US" altLang="zh-TW" sz="2000" dirty="0">
                <a:solidFill>
                  <a:srgbClr val="FF0000"/>
                </a:solidFill>
              </a:rPr>
              <a:t>initial first</a:t>
            </a:r>
            <a:r>
              <a:rPr lang="en-US" altLang="zh-TW" sz="2000" dirty="0"/>
              <a:t>, and we should using  </a:t>
            </a:r>
            <a:r>
              <a:rPr lang="en-US" altLang="zh-TW" sz="2000" dirty="0">
                <a:solidFill>
                  <a:srgbClr val="FF0000"/>
                </a:solidFill>
              </a:rPr>
              <a:t>LOAD MODE REGISTER command to setup the sdram mode</a:t>
            </a:r>
            <a:r>
              <a:rPr lang="en-US" altLang="zh-TW" sz="2000" dirty="0"/>
              <a:t>.</a:t>
            </a:r>
          </a:p>
          <a:p>
            <a:r>
              <a:rPr lang="en-US" altLang="zh-TW" sz="2000" dirty="0"/>
              <a:t>Below is module diagram &amp;</a:t>
            </a:r>
            <a:r>
              <a:rPr lang="zh-TW" altLang="en-US" sz="2000" dirty="0"/>
              <a:t> </a:t>
            </a:r>
            <a:r>
              <a:rPr lang="en-US" altLang="zh-TW" sz="2000" dirty="0"/>
              <a:t>operating timing diagram, command detail please refer to datasheet.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6A97C3-45A9-F113-EA2B-362B51C36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783" y="2738341"/>
            <a:ext cx="4782217" cy="138131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6F752D6-E84F-7E92-7A36-2842A1984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272" y="2531522"/>
            <a:ext cx="6267228" cy="432647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ACFC749-AA87-BC28-8828-4BA819D3C5A4}"/>
              </a:ext>
            </a:extLst>
          </p:cNvPr>
          <p:cNvSpPr txBox="1"/>
          <p:nvPr/>
        </p:nvSpPr>
        <p:spPr>
          <a:xfrm>
            <a:off x="7697755" y="4460033"/>
            <a:ext cx="4494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 this chapter, we want to set </a:t>
            </a:r>
            <a:r>
              <a:rPr lang="en-US" altLang="zh-TW" dirty="0">
                <a:solidFill>
                  <a:srgbClr val="FF0000"/>
                </a:solidFill>
              </a:rPr>
              <a:t>sdram mode as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1. </a:t>
            </a:r>
            <a:r>
              <a:rPr lang="en-US" altLang="zh-TW" dirty="0">
                <a:solidFill>
                  <a:srgbClr val="FF0000"/>
                </a:solidFill>
              </a:rPr>
              <a:t>Burst length:</a:t>
            </a:r>
            <a:r>
              <a:rPr lang="en-US" altLang="zh-TW" dirty="0"/>
              <a:t> full page</a:t>
            </a:r>
          </a:p>
          <a:p>
            <a:r>
              <a:rPr lang="en-US" altLang="zh-TW" dirty="0"/>
              <a:t>2. </a:t>
            </a:r>
            <a:r>
              <a:rPr lang="en-US" altLang="zh-TW" dirty="0">
                <a:solidFill>
                  <a:srgbClr val="FF0000"/>
                </a:solidFill>
              </a:rPr>
              <a:t>Burst type: </a:t>
            </a:r>
            <a:r>
              <a:rPr lang="en-US" altLang="zh-TW" dirty="0"/>
              <a:t>sequential</a:t>
            </a:r>
          </a:p>
          <a:p>
            <a:r>
              <a:rPr lang="en-US" altLang="zh-TW" dirty="0"/>
              <a:t>3. </a:t>
            </a:r>
            <a:r>
              <a:rPr lang="en-US" altLang="zh-TW" dirty="0">
                <a:solidFill>
                  <a:srgbClr val="FF0000"/>
                </a:solidFill>
              </a:rPr>
              <a:t>CAS latency: </a:t>
            </a:r>
            <a:r>
              <a:rPr lang="en-US" altLang="zh-TW" dirty="0"/>
              <a:t>3 clocks.</a:t>
            </a:r>
          </a:p>
          <a:p>
            <a:r>
              <a:rPr lang="en-US" altLang="zh-TW" dirty="0"/>
              <a:t>4. </a:t>
            </a:r>
            <a:r>
              <a:rPr lang="en-US" altLang="zh-TW" dirty="0">
                <a:solidFill>
                  <a:srgbClr val="FF0000"/>
                </a:solidFill>
              </a:rPr>
              <a:t>Standard mode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5. </a:t>
            </a:r>
            <a:r>
              <a:rPr lang="en-US" altLang="zh-TW" dirty="0">
                <a:solidFill>
                  <a:srgbClr val="FF0000"/>
                </a:solidFill>
              </a:rPr>
              <a:t>Write &amp; read are burst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1575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0DBB-F1DA-E27C-794E-B997683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Waveform Graph - </a:t>
            </a:r>
            <a:r>
              <a:rPr lang="en-US" altLang="zh-TW" dirty="0" err="1"/>
              <a:t>Sdram_init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11A13E9-53D0-4E7A-38AA-9E733B98A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0" y="1346641"/>
            <a:ext cx="10342880" cy="534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2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10926</TotalTime>
  <Words>1508</Words>
  <Application>Microsoft Office PowerPoint</Application>
  <PresentationFormat>寬螢幕</PresentationFormat>
  <Paragraphs>153</Paragraphs>
  <Slides>33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佈景主題</vt:lpstr>
      <vt:lpstr>UART_SDRAM</vt:lpstr>
      <vt:lpstr>SDRAM</vt:lpstr>
      <vt:lpstr>SDRAM_COMMAND</vt:lpstr>
      <vt:lpstr>Objective</vt:lpstr>
      <vt:lpstr>System</vt:lpstr>
      <vt:lpstr>System_sdram_top</vt:lpstr>
      <vt:lpstr>System_sdram_ctrl</vt:lpstr>
      <vt:lpstr>Sdram_init</vt:lpstr>
      <vt:lpstr>Waveform Graph - Sdram_init</vt:lpstr>
      <vt:lpstr>Simulation-sdram_init</vt:lpstr>
      <vt:lpstr>Sdram_auto_refresh</vt:lpstr>
      <vt:lpstr>Waveform Graph - Sdram_aref</vt:lpstr>
      <vt:lpstr>Simulation-sdram_aref</vt:lpstr>
      <vt:lpstr>Sdram_write</vt:lpstr>
      <vt:lpstr>Waveform Graph - Sdram_write</vt:lpstr>
      <vt:lpstr>Simulation-sdram_write</vt:lpstr>
      <vt:lpstr>Sdram_read</vt:lpstr>
      <vt:lpstr>Waveform Graph - Sdram_read</vt:lpstr>
      <vt:lpstr>Simulation-sdram_read</vt:lpstr>
      <vt:lpstr>Sdram_arbit</vt:lpstr>
      <vt:lpstr>Waveform Graph - Sdram_arbit</vt:lpstr>
      <vt:lpstr>Simulation-sdram_ctrl_arbit</vt:lpstr>
      <vt:lpstr>Sdram_fifo_ctrl</vt:lpstr>
      <vt:lpstr>Waveform Graph – fifo_ctrl_wr_fifo</vt:lpstr>
      <vt:lpstr>Waveform Graph – fifo_ctrl_rd_fifo</vt:lpstr>
      <vt:lpstr>Simulation-fifo_ctrl_wr_fifo</vt:lpstr>
      <vt:lpstr>Simulation-fifo_ctrl_rd_fifo</vt:lpstr>
      <vt:lpstr>Sdram_reading_fifo</vt:lpstr>
      <vt:lpstr>Waveform Graph – reading_fifo_write</vt:lpstr>
      <vt:lpstr>Waveform Graph – reading_fifo_read_1</vt:lpstr>
      <vt:lpstr>Waveform Graph – reading_fifo_read_2</vt:lpstr>
      <vt:lpstr>Simulation-reading_fifo</vt:lpstr>
      <vt:lpstr>Overall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1_Light up your LED</dc:title>
  <dc:creator>冠廷 林</dc:creator>
  <cp:lastModifiedBy>冠廷 林</cp:lastModifiedBy>
  <cp:revision>449</cp:revision>
  <dcterms:created xsi:type="dcterms:W3CDTF">2024-03-19T09:39:26Z</dcterms:created>
  <dcterms:modified xsi:type="dcterms:W3CDTF">2024-05-25T03:42:39Z</dcterms:modified>
</cp:coreProperties>
</file>